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0"/>
  </p:notesMasterIdLst>
  <p:sldIdLst>
    <p:sldId id="629" r:id="rId2"/>
    <p:sldId id="630" r:id="rId3"/>
    <p:sldId id="645" r:id="rId4"/>
    <p:sldId id="640" r:id="rId5"/>
    <p:sldId id="641" r:id="rId6"/>
    <p:sldId id="642" r:id="rId7"/>
    <p:sldId id="631" r:id="rId8"/>
    <p:sldId id="644" r:id="rId9"/>
    <p:sldId id="643" r:id="rId10"/>
    <p:sldId id="635" r:id="rId11"/>
    <p:sldId id="632" r:id="rId12"/>
    <p:sldId id="647" r:id="rId13"/>
    <p:sldId id="633" r:id="rId14"/>
    <p:sldId id="646" r:id="rId15"/>
    <p:sldId id="634" r:id="rId16"/>
    <p:sldId id="636" r:id="rId17"/>
    <p:sldId id="638" r:id="rId18"/>
    <p:sldId id="637" r:id="rId1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B0F0"/>
    <a:srgbClr val="137CBE"/>
    <a:srgbClr val="99999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144" autoAdjust="0"/>
    <p:restoredTop sz="91471" autoAdjust="0"/>
  </p:normalViewPr>
  <p:slideViewPr>
    <p:cSldViewPr snapToObjects="1">
      <p:cViewPr varScale="1">
        <p:scale>
          <a:sx n="80" d="100"/>
          <a:sy n="80" d="100"/>
        </p:scale>
        <p:origin x="1224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Objects="1">
      <p:cViewPr varScale="1">
        <p:scale>
          <a:sx n="96" d="100"/>
          <a:sy n="96" d="100"/>
        </p:scale>
        <p:origin x="3688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0BE6510-6911-407A-B7FA-697DDABF3106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706941F-DE00-4A10-A623-DCFAB4CD456F}">
      <dgm:prSet phldrT="[Text]"/>
      <dgm:spPr>
        <a:solidFill>
          <a:srgbClr val="00B0F0"/>
        </a:solidFill>
      </dgm:spPr>
      <dgm:t>
        <a:bodyPr/>
        <a:lstStyle/>
        <a:p>
          <a:r>
            <a:rPr lang="en-US" noProof="0" dirty="0"/>
            <a:t>Raw data</a:t>
          </a:r>
        </a:p>
      </dgm:t>
    </dgm:pt>
    <dgm:pt modelId="{E21D100F-02E0-42A7-BF74-C9ECB33AA263}" type="parTrans" cxnId="{EAB84691-0E55-4E44-8716-74C90DAA1E52}">
      <dgm:prSet/>
      <dgm:spPr/>
      <dgm:t>
        <a:bodyPr/>
        <a:lstStyle/>
        <a:p>
          <a:endParaRPr lang="en-US"/>
        </a:p>
      </dgm:t>
    </dgm:pt>
    <dgm:pt modelId="{5237AB20-2999-404E-A0B7-889D1867DF27}" type="sibTrans" cxnId="{EAB84691-0E55-4E44-8716-74C90DAA1E52}">
      <dgm:prSet/>
      <dgm:spPr/>
      <dgm:t>
        <a:bodyPr/>
        <a:lstStyle/>
        <a:p>
          <a:endParaRPr lang="en-US"/>
        </a:p>
      </dgm:t>
    </dgm:pt>
    <dgm:pt modelId="{F1E0A939-EE44-45AD-A6CF-15444F7E76C7}">
      <dgm:prSet phldrT="[Text]"/>
      <dgm:spPr>
        <a:solidFill>
          <a:srgbClr val="00B0F0"/>
        </a:solidFill>
      </dgm:spPr>
      <dgm:t>
        <a:bodyPr/>
        <a:lstStyle/>
        <a:p>
          <a:r>
            <a:rPr lang="en-US" noProof="0" dirty="0"/>
            <a:t>Remove duplicates</a:t>
          </a:r>
        </a:p>
      </dgm:t>
    </dgm:pt>
    <dgm:pt modelId="{D6A12B99-A031-4562-9F12-71672CC2A199}" type="parTrans" cxnId="{48DD2B6C-811D-482D-A377-DDDC4DDEB68E}">
      <dgm:prSet/>
      <dgm:spPr/>
      <dgm:t>
        <a:bodyPr/>
        <a:lstStyle/>
        <a:p>
          <a:endParaRPr lang="en-US"/>
        </a:p>
      </dgm:t>
    </dgm:pt>
    <dgm:pt modelId="{9D9EC6B6-1617-4DE0-B8A6-FF190F473133}" type="sibTrans" cxnId="{48DD2B6C-811D-482D-A377-DDDC4DDEB68E}">
      <dgm:prSet/>
      <dgm:spPr/>
      <dgm:t>
        <a:bodyPr/>
        <a:lstStyle/>
        <a:p>
          <a:endParaRPr lang="en-US"/>
        </a:p>
      </dgm:t>
    </dgm:pt>
    <dgm:pt modelId="{F63383D6-169D-4536-BC3A-6EF1873719E9}">
      <dgm:prSet phldrT="[Text]"/>
      <dgm:spPr>
        <a:solidFill>
          <a:srgbClr val="00B0F0"/>
        </a:solidFill>
      </dgm:spPr>
      <dgm:t>
        <a:bodyPr/>
        <a:lstStyle/>
        <a:p>
          <a:r>
            <a:rPr lang="en-US" noProof="0" dirty="0"/>
            <a:t>Resample to 1 sample/3ms</a:t>
          </a:r>
        </a:p>
      </dgm:t>
    </dgm:pt>
    <dgm:pt modelId="{BF2BF139-427E-4833-A38B-A2FF0310444A}" type="parTrans" cxnId="{02DB4AF0-E971-45D8-BEB6-0FC113E12D97}">
      <dgm:prSet/>
      <dgm:spPr/>
      <dgm:t>
        <a:bodyPr/>
        <a:lstStyle/>
        <a:p>
          <a:endParaRPr lang="en-US"/>
        </a:p>
      </dgm:t>
    </dgm:pt>
    <dgm:pt modelId="{E3B72F9C-4C94-4AAB-A724-C35C7ADA632B}" type="sibTrans" cxnId="{02DB4AF0-E971-45D8-BEB6-0FC113E12D97}">
      <dgm:prSet/>
      <dgm:spPr/>
      <dgm:t>
        <a:bodyPr/>
        <a:lstStyle/>
        <a:p>
          <a:endParaRPr lang="en-US"/>
        </a:p>
      </dgm:t>
    </dgm:pt>
    <dgm:pt modelId="{B2A0DDAD-96FD-490C-9C01-C2D06FEE4BFD}">
      <dgm:prSet phldrT="[Text]"/>
      <dgm:spPr>
        <a:solidFill>
          <a:srgbClr val="00B0F0"/>
        </a:solidFill>
      </dgm:spPr>
      <dgm:t>
        <a:bodyPr/>
        <a:lstStyle/>
        <a:p>
          <a:r>
            <a:rPr lang="en-US" noProof="0" dirty="0"/>
            <a:t>Create intervals with 100 samples before touch</a:t>
          </a:r>
        </a:p>
      </dgm:t>
    </dgm:pt>
    <dgm:pt modelId="{9422A9F9-28D2-47A8-80AF-D317CD7BDCAF}" type="parTrans" cxnId="{D77B8B49-A94D-4F58-87C2-08673EB76740}">
      <dgm:prSet/>
      <dgm:spPr/>
      <dgm:t>
        <a:bodyPr/>
        <a:lstStyle/>
        <a:p>
          <a:endParaRPr lang="en-US"/>
        </a:p>
      </dgm:t>
    </dgm:pt>
    <dgm:pt modelId="{FEF3C362-8B06-4358-B3DC-84B48EE6AD79}" type="sibTrans" cxnId="{D77B8B49-A94D-4F58-87C2-08673EB76740}">
      <dgm:prSet/>
      <dgm:spPr/>
      <dgm:t>
        <a:bodyPr/>
        <a:lstStyle/>
        <a:p>
          <a:endParaRPr lang="en-US"/>
        </a:p>
      </dgm:t>
    </dgm:pt>
    <dgm:pt modelId="{E216A597-E254-4927-8C34-F99466936EC0}">
      <dgm:prSet phldrT="[Text]"/>
      <dgm:spPr>
        <a:solidFill>
          <a:srgbClr val="00B0F0"/>
        </a:solidFill>
      </dgm:spPr>
      <dgm:t>
        <a:bodyPr/>
        <a:lstStyle/>
        <a:p>
          <a:r>
            <a:rPr lang="en-US" noProof="0" dirty="0"/>
            <a:t>Export </a:t>
          </a:r>
          <a:r>
            <a:rPr lang="en-US" noProof="0" dirty="0" err="1"/>
            <a:t>dataframe</a:t>
          </a:r>
          <a:r>
            <a:rPr lang="en-US" noProof="0" dirty="0"/>
            <a:t> with sensor and touch data</a:t>
          </a:r>
        </a:p>
      </dgm:t>
    </dgm:pt>
    <dgm:pt modelId="{012606BE-C490-4409-9713-9BF36CB6F771}" type="parTrans" cxnId="{F34879FA-CD1A-4151-9B39-842BE4D55E23}">
      <dgm:prSet/>
      <dgm:spPr/>
      <dgm:t>
        <a:bodyPr/>
        <a:lstStyle/>
        <a:p>
          <a:endParaRPr lang="en-US"/>
        </a:p>
      </dgm:t>
    </dgm:pt>
    <dgm:pt modelId="{C039C7A9-34CB-482C-BDF4-D47947F9D5A8}" type="sibTrans" cxnId="{F34879FA-CD1A-4151-9B39-842BE4D55E23}">
      <dgm:prSet/>
      <dgm:spPr/>
      <dgm:t>
        <a:bodyPr/>
        <a:lstStyle/>
        <a:p>
          <a:endParaRPr lang="en-US"/>
        </a:p>
      </dgm:t>
    </dgm:pt>
    <dgm:pt modelId="{331C1CC7-0C2C-4C2A-A0C7-47FF0D24E208}" type="pres">
      <dgm:prSet presAssocID="{90BE6510-6911-407A-B7FA-697DDABF3106}" presName="outerComposite" presStyleCnt="0">
        <dgm:presLayoutVars>
          <dgm:chMax val="5"/>
          <dgm:dir/>
          <dgm:resizeHandles val="exact"/>
        </dgm:presLayoutVars>
      </dgm:prSet>
      <dgm:spPr/>
    </dgm:pt>
    <dgm:pt modelId="{6E84A122-6A04-4C21-8AB9-D3DB2E613187}" type="pres">
      <dgm:prSet presAssocID="{90BE6510-6911-407A-B7FA-697DDABF3106}" presName="dummyMaxCanvas" presStyleCnt="0">
        <dgm:presLayoutVars/>
      </dgm:prSet>
      <dgm:spPr/>
    </dgm:pt>
    <dgm:pt modelId="{EDB2DB2C-6EB8-4090-B2EE-9B014B4CCEF5}" type="pres">
      <dgm:prSet presAssocID="{90BE6510-6911-407A-B7FA-697DDABF3106}" presName="FiveNodes_1" presStyleLbl="node1" presStyleIdx="0" presStyleCnt="5">
        <dgm:presLayoutVars>
          <dgm:bulletEnabled val="1"/>
        </dgm:presLayoutVars>
      </dgm:prSet>
      <dgm:spPr/>
    </dgm:pt>
    <dgm:pt modelId="{A06E96DB-19FB-4E19-96A4-54F3F8AA422D}" type="pres">
      <dgm:prSet presAssocID="{90BE6510-6911-407A-B7FA-697DDABF3106}" presName="FiveNodes_2" presStyleLbl="node1" presStyleIdx="1" presStyleCnt="5">
        <dgm:presLayoutVars>
          <dgm:bulletEnabled val="1"/>
        </dgm:presLayoutVars>
      </dgm:prSet>
      <dgm:spPr/>
    </dgm:pt>
    <dgm:pt modelId="{0FA61B52-C160-417C-951B-324824CC0CAA}" type="pres">
      <dgm:prSet presAssocID="{90BE6510-6911-407A-B7FA-697DDABF3106}" presName="FiveNodes_3" presStyleLbl="node1" presStyleIdx="2" presStyleCnt="5">
        <dgm:presLayoutVars>
          <dgm:bulletEnabled val="1"/>
        </dgm:presLayoutVars>
      </dgm:prSet>
      <dgm:spPr/>
    </dgm:pt>
    <dgm:pt modelId="{83B0D3AD-DEFF-4827-902C-D85E46D64655}" type="pres">
      <dgm:prSet presAssocID="{90BE6510-6911-407A-B7FA-697DDABF3106}" presName="FiveNodes_4" presStyleLbl="node1" presStyleIdx="3" presStyleCnt="5">
        <dgm:presLayoutVars>
          <dgm:bulletEnabled val="1"/>
        </dgm:presLayoutVars>
      </dgm:prSet>
      <dgm:spPr/>
    </dgm:pt>
    <dgm:pt modelId="{9CCCBCD9-4165-45E4-8E32-D8EB3C972A8B}" type="pres">
      <dgm:prSet presAssocID="{90BE6510-6911-407A-B7FA-697DDABF3106}" presName="FiveNodes_5" presStyleLbl="node1" presStyleIdx="4" presStyleCnt="5">
        <dgm:presLayoutVars>
          <dgm:bulletEnabled val="1"/>
        </dgm:presLayoutVars>
      </dgm:prSet>
      <dgm:spPr/>
    </dgm:pt>
    <dgm:pt modelId="{B7E594C8-D057-4D71-AA14-C9EC3BE7C65F}" type="pres">
      <dgm:prSet presAssocID="{90BE6510-6911-407A-B7FA-697DDABF3106}" presName="FiveConn_1-2" presStyleLbl="fgAccFollowNode1" presStyleIdx="0" presStyleCnt="4" custAng="0" custLinFactNeighborX="-650" custLinFactNeighborY="2730">
        <dgm:presLayoutVars>
          <dgm:bulletEnabled val="1"/>
        </dgm:presLayoutVars>
      </dgm:prSet>
      <dgm:spPr/>
    </dgm:pt>
    <dgm:pt modelId="{707FF19E-79F8-486E-9BD7-8C756DEF4CA3}" type="pres">
      <dgm:prSet presAssocID="{90BE6510-6911-407A-B7FA-697DDABF3106}" presName="FiveConn_2-3" presStyleLbl="fgAccFollowNode1" presStyleIdx="1" presStyleCnt="4">
        <dgm:presLayoutVars>
          <dgm:bulletEnabled val="1"/>
        </dgm:presLayoutVars>
      </dgm:prSet>
      <dgm:spPr/>
    </dgm:pt>
    <dgm:pt modelId="{D9655892-CD64-4024-AE3D-D872CD00B6B3}" type="pres">
      <dgm:prSet presAssocID="{90BE6510-6911-407A-B7FA-697DDABF3106}" presName="FiveConn_3-4" presStyleLbl="fgAccFollowNode1" presStyleIdx="2" presStyleCnt="4">
        <dgm:presLayoutVars>
          <dgm:bulletEnabled val="1"/>
        </dgm:presLayoutVars>
      </dgm:prSet>
      <dgm:spPr/>
    </dgm:pt>
    <dgm:pt modelId="{9D0F21F1-55AB-4615-96F0-DB4B00B48C60}" type="pres">
      <dgm:prSet presAssocID="{90BE6510-6911-407A-B7FA-697DDABF3106}" presName="FiveConn_4-5" presStyleLbl="fgAccFollowNode1" presStyleIdx="3" presStyleCnt="4">
        <dgm:presLayoutVars>
          <dgm:bulletEnabled val="1"/>
        </dgm:presLayoutVars>
      </dgm:prSet>
      <dgm:spPr/>
    </dgm:pt>
    <dgm:pt modelId="{12A25258-A1F4-4902-83E8-15F511C5EA9A}" type="pres">
      <dgm:prSet presAssocID="{90BE6510-6911-407A-B7FA-697DDABF3106}" presName="FiveNodes_1_text" presStyleLbl="node1" presStyleIdx="4" presStyleCnt="5">
        <dgm:presLayoutVars>
          <dgm:bulletEnabled val="1"/>
        </dgm:presLayoutVars>
      </dgm:prSet>
      <dgm:spPr/>
    </dgm:pt>
    <dgm:pt modelId="{D0ECBE7A-CB38-4D39-BE32-9F75EDA5BA78}" type="pres">
      <dgm:prSet presAssocID="{90BE6510-6911-407A-B7FA-697DDABF3106}" presName="FiveNodes_2_text" presStyleLbl="node1" presStyleIdx="4" presStyleCnt="5">
        <dgm:presLayoutVars>
          <dgm:bulletEnabled val="1"/>
        </dgm:presLayoutVars>
      </dgm:prSet>
      <dgm:spPr/>
    </dgm:pt>
    <dgm:pt modelId="{C09C307D-451D-4EB2-8044-2E6ED33F2FE1}" type="pres">
      <dgm:prSet presAssocID="{90BE6510-6911-407A-B7FA-697DDABF3106}" presName="FiveNodes_3_text" presStyleLbl="node1" presStyleIdx="4" presStyleCnt="5">
        <dgm:presLayoutVars>
          <dgm:bulletEnabled val="1"/>
        </dgm:presLayoutVars>
      </dgm:prSet>
      <dgm:spPr/>
    </dgm:pt>
    <dgm:pt modelId="{49FA0EA0-5AC2-4733-8E63-DA16A85A5D41}" type="pres">
      <dgm:prSet presAssocID="{90BE6510-6911-407A-B7FA-697DDABF3106}" presName="FiveNodes_4_text" presStyleLbl="node1" presStyleIdx="4" presStyleCnt="5">
        <dgm:presLayoutVars>
          <dgm:bulletEnabled val="1"/>
        </dgm:presLayoutVars>
      </dgm:prSet>
      <dgm:spPr/>
    </dgm:pt>
    <dgm:pt modelId="{51845510-611B-4B93-A8BB-D35AC9C28CAD}" type="pres">
      <dgm:prSet presAssocID="{90BE6510-6911-407A-B7FA-697DDABF3106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A1C1400A-E14B-418F-99A2-B08B5EC4BEE7}" type="presOf" srcId="{F1E0A939-EE44-45AD-A6CF-15444F7E76C7}" destId="{D0ECBE7A-CB38-4D39-BE32-9F75EDA5BA78}" srcOrd="1" destOrd="0" presId="urn:microsoft.com/office/officeart/2005/8/layout/vProcess5"/>
    <dgm:cxn modelId="{7160B71E-BED9-4E4C-BD7E-1AD2F9397585}" type="presOf" srcId="{9D9EC6B6-1617-4DE0-B8A6-FF190F473133}" destId="{707FF19E-79F8-486E-9BD7-8C756DEF4CA3}" srcOrd="0" destOrd="0" presId="urn:microsoft.com/office/officeart/2005/8/layout/vProcess5"/>
    <dgm:cxn modelId="{AD033B20-B391-4FAC-8D22-401D9842A394}" type="presOf" srcId="{FEF3C362-8B06-4358-B3DC-84B48EE6AD79}" destId="{9D0F21F1-55AB-4615-96F0-DB4B00B48C60}" srcOrd="0" destOrd="0" presId="urn:microsoft.com/office/officeart/2005/8/layout/vProcess5"/>
    <dgm:cxn modelId="{8C43EC36-7C50-489C-88E5-BDF5662842B8}" type="presOf" srcId="{E216A597-E254-4927-8C34-F99466936EC0}" destId="{51845510-611B-4B93-A8BB-D35AC9C28CAD}" srcOrd="1" destOrd="0" presId="urn:microsoft.com/office/officeart/2005/8/layout/vProcess5"/>
    <dgm:cxn modelId="{420A5C5F-575C-47ED-BD0D-420252B3D3A9}" type="presOf" srcId="{E216A597-E254-4927-8C34-F99466936EC0}" destId="{9CCCBCD9-4165-45E4-8E32-D8EB3C972A8B}" srcOrd="0" destOrd="0" presId="urn:microsoft.com/office/officeart/2005/8/layout/vProcess5"/>
    <dgm:cxn modelId="{1A21CD62-4AB0-47C0-ADB3-25976860CBBA}" type="presOf" srcId="{E3B72F9C-4C94-4AAB-A724-C35C7ADA632B}" destId="{D9655892-CD64-4024-AE3D-D872CD00B6B3}" srcOrd="0" destOrd="0" presId="urn:microsoft.com/office/officeart/2005/8/layout/vProcess5"/>
    <dgm:cxn modelId="{D77B8B49-A94D-4F58-87C2-08673EB76740}" srcId="{90BE6510-6911-407A-B7FA-697DDABF3106}" destId="{B2A0DDAD-96FD-490C-9C01-C2D06FEE4BFD}" srcOrd="3" destOrd="0" parTransId="{9422A9F9-28D2-47A8-80AF-D317CD7BDCAF}" sibTransId="{FEF3C362-8B06-4358-B3DC-84B48EE6AD79}"/>
    <dgm:cxn modelId="{48DD2B6C-811D-482D-A377-DDDC4DDEB68E}" srcId="{90BE6510-6911-407A-B7FA-697DDABF3106}" destId="{F1E0A939-EE44-45AD-A6CF-15444F7E76C7}" srcOrd="1" destOrd="0" parTransId="{D6A12B99-A031-4562-9F12-71672CC2A199}" sibTransId="{9D9EC6B6-1617-4DE0-B8A6-FF190F473133}"/>
    <dgm:cxn modelId="{4005987F-C919-4C56-82D4-88051FEEB640}" type="presOf" srcId="{F706941F-DE00-4A10-A623-DCFAB4CD456F}" destId="{EDB2DB2C-6EB8-4090-B2EE-9B014B4CCEF5}" srcOrd="0" destOrd="0" presId="urn:microsoft.com/office/officeart/2005/8/layout/vProcess5"/>
    <dgm:cxn modelId="{4FD3928A-AA96-49A4-AE89-40E8C319A05F}" type="presOf" srcId="{F1E0A939-EE44-45AD-A6CF-15444F7E76C7}" destId="{A06E96DB-19FB-4E19-96A4-54F3F8AA422D}" srcOrd="0" destOrd="0" presId="urn:microsoft.com/office/officeart/2005/8/layout/vProcess5"/>
    <dgm:cxn modelId="{EAB84691-0E55-4E44-8716-74C90DAA1E52}" srcId="{90BE6510-6911-407A-B7FA-697DDABF3106}" destId="{F706941F-DE00-4A10-A623-DCFAB4CD456F}" srcOrd="0" destOrd="0" parTransId="{E21D100F-02E0-42A7-BF74-C9ECB33AA263}" sibTransId="{5237AB20-2999-404E-A0B7-889D1867DF27}"/>
    <dgm:cxn modelId="{E9F7E4AC-8044-47B3-9F58-E6A2DF25EF53}" type="presOf" srcId="{5237AB20-2999-404E-A0B7-889D1867DF27}" destId="{B7E594C8-D057-4D71-AA14-C9EC3BE7C65F}" srcOrd="0" destOrd="0" presId="urn:microsoft.com/office/officeart/2005/8/layout/vProcess5"/>
    <dgm:cxn modelId="{2D0396C6-5F4E-45E2-A32B-9F7C76DD3B2B}" type="presOf" srcId="{F63383D6-169D-4536-BC3A-6EF1873719E9}" destId="{C09C307D-451D-4EB2-8044-2E6ED33F2FE1}" srcOrd="1" destOrd="0" presId="urn:microsoft.com/office/officeart/2005/8/layout/vProcess5"/>
    <dgm:cxn modelId="{C63DBCCE-A82D-4A56-8128-A16B6302EFA8}" type="presOf" srcId="{B2A0DDAD-96FD-490C-9C01-C2D06FEE4BFD}" destId="{49FA0EA0-5AC2-4733-8E63-DA16A85A5D41}" srcOrd="1" destOrd="0" presId="urn:microsoft.com/office/officeart/2005/8/layout/vProcess5"/>
    <dgm:cxn modelId="{84F9E6DB-341F-4E68-ACC8-44AB70F1D190}" type="presOf" srcId="{F706941F-DE00-4A10-A623-DCFAB4CD456F}" destId="{12A25258-A1F4-4902-83E8-15F511C5EA9A}" srcOrd="1" destOrd="0" presId="urn:microsoft.com/office/officeart/2005/8/layout/vProcess5"/>
    <dgm:cxn modelId="{1F4A2DDC-DDA3-4D34-BB8D-B04910F1CC79}" type="presOf" srcId="{F63383D6-169D-4536-BC3A-6EF1873719E9}" destId="{0FA61B52-C160-417C-951B-324824CC0CAA}" srcOrd="0" destOrd="0" presId="urn:microsoft.com/office/officeart/2005/8/layout/vProcess5"/>
    <dgm:cxn modelId="{605A39E5-C94F-4BF7-A48A-1CB8F3B2969A}" type="presOf" srcId="{90BE6510-6911-407A-B7FA-697DDABF3106}" destId="{331C1CC7-0C2C-4C2A-A0C7-47FF0D24E208}" srcOrd="0" destOrd="0" presId="urn:microsoft.com/office/officeart/2005/8/layout/vProcess5"/>
    <dgm:cxn modelId="{02DB4AF0-E971-45D8-BEB6-0FC113E12D97}" srcId="{90BE6510-6911-407A-B7FA-697DDABF3106}" destId="{F63383D6-169D-4536-BC3A-6EF1873719E9}" srcOrd="2" destOrd="0" parTransId="{BF2BF139-427E-4833-A38B-A2FF0310444A}" sibTransId="{E3B72F9C-4C94-4AAB-A724-C35C7ADA632B}"/>
    <dgm:cxn modelId="{17F3B5F1-818E-4B42-863E-130EC5AB0227}" type="presOf" srcId="{B2A0DDAD-96FD-490C-9C01-C2D06FEE4BFD}" destId="{83B0D3AD-DEFF-4827-902C-D85E46D64655}" srcOrd="0" destOrd="0" presId="urn:microsoft.com/office/officeart/2005/8/layout/vProcess5"/>
    <dgm:cxn modelId="{F34879FA-CD1A-4151-9B39-842BE4D55E23}" srcId="{90BE6510-6911-407A-B7FA-697DDABF3106}" destId="{E216A597-E254-4927-8C34-F99466936EC0}" srcOrd="4" destOrd="0" parTransId="{012606BE-C490-4409-9713-9BF36CB6F771}" sibTransId="{C039C7A9-34CB-482C-BDF4-D47947F9D5A8}"/>
    <dgm:cxn modelId="{03E830E0-2DD1-454F-A830-7B1048C7220B}" type="presParOf" srcId="{331C1CC7-0C2C-4C2A-A0C7-47FF0D24E208}" destId="{6E84A122-6A04-4C21-8AB9-D3DB2E613187}" srcOrd="0" destOrd="0" presId="urn:microsoft.com/office/officeart/2005/8/layout/vProcess5"/>
    <dgm:cxn modelId="{0E0E1F04-3965-441B-BE3C-7224A0FFBA5E}" type="presParOf" srcId="{331C1CC7-0C2C-4C2A-A0C7-47FF0D24E208}" destId="{EDB2DB2C-6EB8-4090-B2EE-9B014B4CCEF5}" srcOrd="1" destOrd="0" presId="urn:microsoft.com/office/officeart/2005/8/layout/vProcess5"/>
    <dgm:cxn modelId="{6810DBF6-45BB-45EE-A0B6-7596C5173641}" type="presParOf" srcId="{331C1CC7-0C2C-4C2A-A0C7-47FF0D24E208}" destId="{A06E96DB-19FB-4E19-96A4-54F3F8AA422D}" srcOrd="2" destOrd="0" presId="urn:microsoft.com/office/officeart/2005/8/layout/vProcess5"/>
    <dgm:cxn modelId="{04F377FF-4652-4CF7-8986-3E3A005683F6}" type="presParOf" srcId="{331C1CC7-0C2C-4C2A-A0C7-47FF0D24E208}" destId="{0FA61B52-C160-417C-951B-324824CC0CAA}" srcOrd="3" destOrd="0" presId="urn:microsoft.com/office/officeart/2005/8/layout/vProcess5"/>
    <dgm:cxn modelId="{9CFF9A59-4C82-4F03-AFE8-D09DE765AEE1}" type="presParOf" srcId="{331C1CC7-0C2C-4C2A-A0C7-47FF0D24E208}" destId="{83B0D3AD-DEFF-4827-902C-D85E46D64655}" srcOrd="4" destOrd="0" presId="urn:microsoft.com/office/officeart/2005/8/layout/vProcess5"/>
    <dgm:cxn modelId="{7A63EF91-48C6-402D-AF7A-875D26565272}" type="presParOf" srcId="{331C1CC7-0C2C-4C2A-A0C7-47FF0D24E208}" destId="{9CCCBCD9-4165-45E4-8E32-D8EB3C972A8B}" srcOrd="5" destOrd="0" presId="urn:microsoft.com/office/officeart/2005/8/layout/vProcess5"/>
    <dgm:cxn modelId="{27EE3EB4-8D08-4968-A096-F5D35527F6BC}" type="presParOf" srcId="{331C1CC7-0C2C-4C2A-A0C7-47FF0D24E208}" destId="{B7E594C8-D057-4D71-AA14-C9EC3BE7C65F}" srcOrd="6" destOrd="0" presId="urn:microsoft.com/office/officeart/2005/8/layout/vProcess5"/>
    <dgm:cxn modelId="{5C481B71-D6C7-42A7-9392-3AE4E3405272}" type="presParOf" srcId="{331C1CC7-0C2C-4C2A-A0C7-47FF0D24E208}" destId="{707FF19E-79F8-486E-9BD7-8C756DEF4CA3}" srcOrd="7" destOrd="0" presId="urn:microsoft.com/office/officeart/2005/8/layout/vProcess5"/>
    <dgm:cxn modelId="{D1892287-140B-4D16-96F8-E4E8ED16CDB9}" type="presParOf" srcId="{331C1CC7-0C2C-4C2A-A0C7-47FF0D24E208}" destId="{D9655892-CD64-4024-AE3D-D872CD00B6B3}" srcOrd="8" destOrd="0" presId="urn:microsoft.com/office/officeart/2005/8/layout/vProcess5"/>
    <dgm:cxn modelId="{D7716B31-CECD-4236-85EF-41F6C8893EAA}" type="presParOf" srcId="{331C1CC7-0C2C-4C2A-A0C7-47FF0D24E208}" destId="{9D0F21F1-55AB-4615-96F0-DB4B00B48C60}" srcOrd="9" destOrd="0" presId="urn:microsoft.com/office/officeart/2005/8/layout/vProcess5"/>
    <dgm:cxn modelId="{201A3FF7-770A-4F87-BAD7-0059959E186C}" type="presParOf" srcId="{331C1CC7-0C2C-4C2A-A0C7-47FF0D24E208}" destId="{12A25258-A1F4-4902-83E8-15F511C5EA9A}" srcOrd="10" destOrd="0" presId="urn:microsoft.com/office/officeart/2005/8/layout/vProcess5"/>
    <dgm:cxn modelId="{9A224381-CF4C-4F4B-9570-8DB2C4AF2DFB}" type="presParOf" srcId="{331C1CC7-0C2C-4C2A-A0C7-47FF0D24E208}" destId="{D0ECBE7A-CB38-4D39-BE32-9F75EDA5BA78}" srcOrd="11" destOrd="0" presId="urn:microsoft.com/office/officeart/2005/8/layout/vProcess5"/>
    <dgm:cxn modelId="{EC4F4854-7DB2-4B26-B06C-2BF11027A20E}" type="presParOf" srcId="{331C1CC7-0C2C-4C2A-A0C7-47FF0D24E208}" destId="{C09C307D-451D-4EB2-8044-2E6ED33F2FE1}" srcOrd="12" destOrd="0" presId="urn:microsoft.com/office/officeart/2005/8/layout/vProcess5"/>
    <dgm:cxn modelId="{FF89ECBA-5FC3-4E37-8115-0ADE21A46644}" type="presParOf" srcId="{331C1CC7-0C2C-4C2A-A0C7-47FF0D24E208}" destId="{49FA0EA0-5AC2-4733-8E63-DA16A85A5D41}" srcOrd="13" destOrd="0" presId="urn:microsoft.com/office/officeart/2005/8/layout/vProcess5"/>
    <dgm:cxn modelId="{86F46035-5B03-4E53-BF33-9269892D2174}" type="presParOf" srcId="{331C1CC7-0C2C-4C2A-A0C7-47FF0D24E208}" destId="{51845510-611B-4B93-A8BB-D35AC9C28CAD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B2DB2C-6EB8-4090-B2EE-9B014B4CCEF5}">
      <dsp:nvSpPr>
        <dsp:cNvPr id="0" name=""/>
        <dsp:cNvSpPr/>
      </dsp:nvSpPr>
      <dsp:spPr>
        <a:xfrm>
          <a:off x="0" y="0"/>
          <a:ext cx="6183279" cy="793888"/>
        </a:xfrm>
        <a:prstGeom prst="roundRect">
          <a:avLst>
            <a:gd name="adj" fmla="val 10000"/>
          </a:avLst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noProof="0" dirty="0"/>
            <a:t>Raw data</a:t>
          </a:r>
        </a:p>
      </dsp:txBody>
      <dsp:txXfrm>
        <a:off x="23252" y="23252"/>
        <a:ext cx="5233727" cy="747384"/>
      </dsp:txXfrm>
    </dsp:sp>
    <dsp:sp modelId="{A06E96DB-19FB-4E19-96A4-54F3F8AA422D}">
      <dsp:nvSpPr>
        <dsp:cNvPr id="0" name=""/>
        <dsp:cNvSpPr/>
      </dsp:nvSpPr>
      <dsp:spPr>
        <a:xfrm>
          <a:off x="461738" y="904150"/>
          <a:ext cx="6183279" cy="793888"/>
        </a:xfrm>
        <a:prstGeom prst="roundRect">
          <a:avLst>
            <a:gd name="adj" fmla="val 10000"/>
          </a:avLst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noProof="0" dirty="0"/>
            <a:t>Remove duplicates</a:t>
          </a:r>
        </a:p>
      </dsp:txBody>
      <dsp:txXfrm>
        <a:off x="484990" y="927402"/>
        <a:ext cx="5159009" cy="747384"/>
      </dsp:txXfrm>
    </dsp:sp>
    <dsp:sp modelId="{0FA61B52-C160-417C-951B-324824CC0CAA}">
      <dsp:nvSpPr>
        <dsp:cNvPr id="0" name=""/>
        <dsp:cNvSpPr/>
      </dsp:nvSpPr>
      <dsp:spPr>
        <a:xfrm>
          <a:off x="923476" y="1808300"/>
          <a:ext cx="6183279" cy="793888"/>
        </a:xfrm>
        <a:prstGeom prst="roundRect">
          <a:avLst>
            <a:gd name="adj" fmla="val 10000"/>
          </a:avLst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noProof="0" dirty="0"/>
            <a:t>Resample to 1 sample/3ms</a:t>
          </a:r>
        </a:p>
      </dsp:txBody>
      <dsp:txXfrm>
        <a:off x="946728" y="1831552"/>
        <a:ext cx="5159009" cy="747384"/>
      </dsp:txXfrm>
    </dsp:sp>
    <dsp:sp modelId="{83B0D3AD-DEFF-4827-902C-D85E46D64655}">
      <dsp:nvSpPr>
        <dsp:cNvPr id="0" name=""/>
        <dsp:cNvSpPr/>
      </dsp:nvSpPr>
      <dsp:spPr>
        <a:xfrm>
          <a:off x="1385215" y="2712450"/>
          <a:ext cx="6183279" cy="793888"/>
        </a:xfrm>
        <a:prstGeom prst="roundRect">
          <a:avLst>
            <a:gd name="adj" fmla="val 10000"/>
          </a:avLst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noProof="0" dirty="0"/>
            <a:t>Create intervals with 100 samples before touch</a:t>
          </a:r>
        </a:p>
      </dsp:txBody>
      <dsp:txXfrm>
        <a:off x="1408467" y="2735702"/>
        <a:ext cx="5159009" cy="747384"/>
      </dsp:txXfrm>
    </dsp:sp>
    <dsp:sp modelId="{9CCCBCD9-4165-45E4-8E32-D8EB3C972A8B}">
      <dsp:nvSpPr>
        <dsp:cNvPr id="0" name=""/>
        <dsp:cNvSpPr/>
      </dsp:nvSpPr>
      <dsp:spPr>
        <a:xfrm>
          <a:off x="1846953" y="3616600"/>
          <a:ext cx="6183279" cy="793888"/>
        </a:xfrm>
        <a:prstGeom prst="roundRect">
          <a:avLst>
            <a:gd name="adj" fmla="val 10000"/>
          </a:avLst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noProof="0" dirty="0"/>
            <a:t>Export </a:t>
          </a:r>
          <a:r>
            <a:rPr lang="en-US" sz="1900" kern="1200" noProof="0" dirty="0" err="1"/>
            <a:t>dataframe</a:t>
          </a:r>
          <a:r>
            <a:rPr lang="en-US" sz="1900" kern="1200" noProof="0" dirty="0"/>
            <a:t> with sensor and touch data</a:t>
          </a:r>
        </a:p>
      </dsp:txBody>
      <dsp:txXfrm>
        <a:off x="1870205" y="3639852"/>
        <a:ext cx="5159009" cy="747384"/>
      </dsp:txXfrm>
    </dsp:sp>
    <dsp:sp modelId="{B7E594C8-D057-4D71-AA14-C9EC3BE7C65F}">
      <dsp:nvSpPr>
        <dsp:cNvPr id="0" name=""/>
        <dsp:cNvSpPr/>
      </dsp:nvSpPr>
      <dsp:spPr>
        <a:xfrm>
          <a:off x="5663898" y="594066"/>
          <a:ext cx="516027" cy="516027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100" kern="1200"/>
        </a:p>
      </dsp:txBody>
      <dsp:txXfrm>
        <a:off x="5780004" y="594066"/>
        <a:ext cx="283815" cy="388310"/>
      </dsp:txXfrm>
    </dsp:sp>
    <dsp:sp modelId="{707FF19E-79F8-486E-9BD7-8C756DEF4CA3}">
      <dsp:nvSpPr>
        <dsp:cNvPr id="0" name=""/>
        <dsp:cNvSpPr/>
      </dsp:nvSpPr>
      <dsp:spPr>
        <a:xfrm>
          <a:off x="6128990" y="1484129"/>
          <a:ext cx="516027" cy="516027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100" kern="1200"/>
        </a:p>
      </dsp:txBody>
      <dsp:txXfrm>
        <a:off x="6245096" y="1484129"/>
        <a:ext cx="283815" cy="388310"/>
      </dsp:txXfrm>
    </dsp:sp>
    <dsp:sp modelId="{D9655892-CD64-4024-AE3D-D872CD00B6B3}">
      <dsp:nvSpPr>
        <dsp:cNvPr id="0" name=""/>
        <dsp:cNvSpPr/>
      </dsp:nvSpPr>
      <dsp:spPr>
        <a:xfrm>
          <a:off x="6590728" y="2375048"/>
          <a:ext cx="516027" cy="516027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100" kern="1200"/>
        </a:p>
      </dsp:txBody>
      <dsp:txXfrm>
        <a:off x="6706834" y="2375048"/>
        <a:ext cx="283815" cy="388310"/>
      </dsp:txXfrm>
    </dsp:sp>
    <dsp:sp modelId="{9D0F21F1-55AB-4615-96F0-DB4B00B48C60}">
      <dsp:nvSpPr>
        <dsp:cNvPr id="0" name=""/>
        <dsp:cNvSpPr/>
      </dsp:nvSpPr>
      <dsp:spPr>
        <a:xfrm>
          <a:off x="7052467" y="3288019"/>
          <a:ext cx="516027" cy="516027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100" kern="1200"/>
        </a:p>
      </dsp:txBody>
      <dsp:txXfrm>
        <a:off x="7168573" y="3288019"/>
        <a:ext cx="283815" cy="38831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image" Target="../media/image17.e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image" Target="../media/image19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7EC357-122F-48AB-88E5-025D5C11C6B3}" type="datetimeFigureOut">
              <a:rPr lang="en-US" smtClean="0"/>
              <a:t>2/5/2019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4E9D05-C789-4FAD-87B0-3F6DD2D06BC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7699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4E9D05-C789-4FAD-87B0-3F6DD2D06BC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803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4E9D05-C789-4FAD-87B0-3F6DD2D06BC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5273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4E9D05-C789-4FAD-87B0-3F6DD2D06BC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2480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4E9D05-C789-4FAD-87B0-3F6DD2D06BC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4447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4E9D05-C789-4FAD-87B0-3F6DD2D06BC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3757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4E9D05-C789-4FAD-87B0-3F6DD2D06BC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2409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4E9D05-C789-4FAD-87B0-3F6DD2D06BC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9771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4E9D05-C789-4FAD-87B0-3F6DD2D06BC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8917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51520" y="2708920"/>
            <a:ext cx="8640960" cy="1440160"/>
          </a:xfrm>
        </p:spPr>
        <p:txBody>
          <a:bodyPr anchor="b" anchorCtr="0"/>
          <a:lstStyle>
            <a:lvl1pPr>
              <a:defRPr>
                <a:solidFill>
                  <a:srgbClr val="137CBE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251520" y="4464114"/>
            <a:ext cx="8640960" cy="1125125"/>
          </a:xfrm>
        </p:spPr>
        <p:txBody>
          <a:bodyPr>
            <a:normAutofit/>
          </a:bodyPr>
          <a:lstStyle>
            <a:lvl1pPr marL="0" indent="0" algn="l">
              <a:buNone/>
              <a:defRPr sz="2000" b="0" i="0">
                <a:solidFill>
                  <a:schemeClr val="accent6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Formatvorlage des Untertitelmasters durch Klicken bearbeiten</a:t>
            </a:r>
            <a:endParaRPr lang="de-DE" dirty="0"/>
          </a:p>
        </p:txBody>
      </p:sp>
      <p:pic>
        <p:nvPicPr>
          <p:cNvPr id="5" name="Grafik 9">
            <a:extLst>
              <a:ext uri="{FF2B5EF4-FFF2-40B4-BE49-F238E27FC236}">
                <a16:creationId xmlns:a16="http://schemas.microsoft.com/office/drawing/2014/main" id="{38239537-04E6-8146-BCB4-151E6849867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112" y="836712"/>
            <a:ext cx="3101301" cy="659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8562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1520" y="1603432"/>
            <a:ext cx="8640960" cy="4533368"/>
          </a:xfrm>
        </p:spPr>
        <p:txBody>
          <a:bodyPr/>
          <a:lstStyle>
            <a:lvl1pPr>
              <a:buClr>
                <a:srgbClr val="137CBE"/>
              </a:buClr>
              <a:defRPr/>
            </a:lvl1pPr>
            <a:lvl2pPr>
              <a:buClr>
                <a:srgbClr val="137CBE"/>
              </a:buClr>
              <a:defRPr/>
            </a:lvl2pPr>
            <a:lvl3pPr>
              <a:buClr>
                <a:srgbClr val="137CBE"/>
              </a:buClr>
              <a:defRPr/>
            </a:lvl3pPr>
            <a:lvl4pPr>
              <a:buClr>
                <a:srgbClr val="137CBE"/>
              </a:buClr>
              <a:defRPr/>
            </a:lvl4pPr>
            <a:lvl5pPr>
              <a:buClr>
                <a:srgbClr val="137CBE"/>
              </a:buClr>
              <a:defRPr/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6183179" y="6381328"/>
            <a:ext cx="2709301" cy="427392"/>
          </a:xfrm>
          <a:prstGeom prst="rect">
            <a:avLst/>
          </a:prstGeom>
        </p:spPr>
        <p:txBody>
          <a:bodyPr/>
          <a:lstStyle/>
          <a:p>
            <a:fld id="{29AD3987-26BA-49DC-BA24-72731371DC9F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137CBE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090B01-5178-ED41-ADC8-9B54F01BC2FD}"/>
              </a:ext>
            </a:extLst>
          </p:cNvPr>
          <p:cNvSpPr txBox="1"/>
          <p:nvPr userDrawn="1"/>
        </p:nvSpPr>
        <p:spPr>
          <a:xfrm>
            <a:off x="2915816" y="6456524"/>
            <a:ext cx="10807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$author – title</a:t>
            </a:r>
          </a:p>
        </p:txBody>
      </p:sp>
    </p:spTree>
    <p:extLst>
      <p:ext uri="{BB962C8B-B14F-4D97-AF65-F5344CB8AC3E}">
        <p14:creationId xmlns:p14="http://schemas.microsoft.com/office/powerpoint/2010/main" val="36915040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137CBE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251520" y="1600201"/>
            <a:ext cx="4140460" cy="4525963"/>
          </a:xfrm>
        </p:spPr>
        <p:txBody>
          <a:bodyPr/>
          <a:lstStyle>
            <a:lvl1pPr>
              <a:buClr>
                <a:srgbClr val="137CBE"/>
              </a:buClr>
              <a:defRPr sz="2000"/>
            </a:lvl1pPr>
            <a:lvl2pPr>
              <a:buClr>
                <a:srgbClr val="137CBE"/>
              </a:buClr>
              <a:defRPr sz="1800"/>
            </a:lvl2pPr>
            <a:lvl3pPr>
              <a:buClr>
                <a:srgbClr val="137CBE"/>
              </a:buClr>
              <a:defRPr sz="1600"/>
            </a:lvl3pPr>
            <a:lvl4pPr>
              <a:buClr>
                <a:srgbClr val="137CBE"/>
              </a:buClr>
              <a:defRPr sz="1400"/>
            </a:lvl4pPr>
            <a:lvl5pPr>
              <a:buClr>
                <a:srgbClr val="137CBE"/>
              </a:buCl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752020" y="1600201"/>
            <a:ext cx="4140460" cy="4525963"/>
          </a:xfrm>
        </p:spPr>
        <p:txBody>
          <a:bodyPr/>
          <a:lstStyle>
            <a:lvl1pPr>
              <a:buClr>
                <a:srgbClr val="137CBE"/>
              </a:buClr>
              <a:defRPr sz="2000"/>
            </a:lvl1pPr>
            <a:lvl2pPr>
              <a:buClr>
                <a:srgbClr val="137CBE"/>
              </a:buClr>
              <a:defRPr sz="1800"/>
            </a:lvl2pPr>
            <a:lvl3pPr>
              <a:buClr>
                <a:srgbClr val="137CBE"/>
              </a:buClr>
              <a:defRPr sz="1600"/>
            </a:lvl3pPr>
            <a:lvl4pPr>
              <a:buClr>
                <a:srgbClr val="137CBE"/>
              </a:buClr>
              <a:defRPr sz="1400"/>
            </a:lvl4pPr>
            <a:lvl5pPr>
              <a:buClr>
                <a:srgbClr val="137CBE"/>
              </a:buCl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6183179" y="6381328"/>
            <a:ext cx="2709301" cy="427392"/>
          </a:xfrm>
          <a:prstGeom prst="rect">
            <a:avLst/>
          </a:prstGeom>
        </p:spPr>
        <p:txBody>
          <a:bodyPr/>
          <a:lstStyle/>
          <a:p>
            <a:fld id="{29AD3987-26BA-49DC-BA24-72731371DC9F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1DDE95-AF33-CC4B-8B52-1556D4FBE263}"/>
              </a:ext>
            </a:extLst>
          </p:cNvPr>
          <p:cNvSpPr txBox="1"/>
          <p:nvPr userDrawn="1"/>
        </p:nvSpPr>
        <p:spPr>
          <a:xfrm>
            <a:off x="2915816" y="6456524"/>
            <a:ext cx="10807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$author – title</a:t>
            </a:r>
          </a:p>
        </p:txBody>
      </p:sp>
    </p:spTree>
    <p:extLst>
      <p:ext uri="{BB962C8B-B14F-4D97-AF65-F5344CB8AC3E}">
        <p14:creationId xmlns:p14="http://schemas.microsoft.com/office/powerpoint/2010/main" val="42112342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137CBE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>
          <a:xfrm>
            <a:off x="6183179" y="6381328"/>
            <a:ext cx="2709301" cy="427392"/>
          </a:xfrm>
          <a:prstGeom prst="rect">
            <a:avLst/>
          </a:prstGeom>
        </p:spPr>
        <p:txBody>
          <a:bodyPr/>
          <a:lstStyle/>
          <a:p>
            <a:fld id="{29AD3987-26BA-49DC-BA24-72731371DC9F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43F6C0-9608-E54C-A1EC-653956D83F37}"/>
              </a:ext>
            </a:extLst>
          </p:cNvPr>
          <p:cNvSpPr txBox="1"/>
          <p:nvPr userDrawn="1"/>
        </p:nvSpPr>
        <p:spPr>
          <a:xfrm>
            <a:off x="2915816" y="6456524"/>
            <a:ext cx="10807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$author – title</a:t>
            </a:r>
          </a:p>
        </p:txBody>
      </p:sp>
    </p:spTree>
    <p:extLst>
      <p:ext uri="{BB962C8B-B14F-4D97-AF65-F5344CB8AC3E}">
        <p14:creationId xmlns:p14="http://schemas.microsoft.com/office/powerpoint/2010/main" val="35879382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251520" y="228601"/>
            <a:ext cx="8641006" cy="109416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/>
          <a:p>
            <a:r>
              <a:rPr lang="de-DE" noProof="0" dirty="0"/>
              <a:t>Titelmasterformat durch Klicken bearbeiten</a:t>
            </a:r>
            <a:endParaRPr lang="en-US" noProof="0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251520" y="1592799"/>
            <a:ext cx="8640960" cy="45333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pic>
        <p:nvPicPr>
          <p:cNvPr id="7" name="Grafik 3">
            <a:extLst>
              <a:ext uri="{FF2B5EF4-FFF2-40B4-BE49-F238E27FC236}">
                <a16:creationId xmlns:a16="http://schemas.microsoft.com/office/drawing/2014/main" id="{C36C777C-2AFA-5845-BCC5-8E92DB3CF7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020" b="-15808"/>
          <a:stretch/>
        </p:blipFill>
        <p:spPr>
          <a:xfrm>
            <a:off x="251521" y="6381328"/>
            <a:ext cx="648072" cy="35205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9FB15E5-80B9-CB4C-A10D-6574C09B809F}"/>
              </a:ext>
            </a:extLst>
          </p:cNvPr>
          <p:cNvSpPr txBox="1"/>
          <p:nvPr userDrawn="1"/>
        </p:nvSpPr>
        <p:spPr>
          <a:xfrm>
            <a:off x="827584" y="6320345"/>
            <a:ext cx="186140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solidFill>
                  <a:schemeClr val="bg1">
                    <a:lumMod val="65000"/>
                  </a:schemeClr>
                </a:solidFill>
              </a:rPr>
              <a:t>Institute for Visualisation and</a:t>
            </a:r>
            <a:br>
              <a:rPr lang="en-GB" sz="11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n-GB" sz="1100" dirty="0">
                <a:solidFill>
                  <a:schemeClr val="bg1">
                    <a:lumMod val="65000"/>
                  </a:schemeClr>
                </a:solidFill>
              </a:rPr>
              <a:t>Interactive Systems</a:t>
            </a:r>
          </a:p>
        </p:txBody>
      </p:sp>
      <p:sp>
        <p:nvSpPr>
          <p:cNvPr id="9" name="Foliennummernplatzhalter 5">
            <a:extLst>
              <a:ext uri="{FF2B5EF4-FFF2-40B4-BE49-F238E27FC236}">
                <a16:creationId xmlns:a16="http://schemas.microsoft.com/office/drawing/2014/main" id="{BA089E9B-AAD1-1040-A525-3C133C0099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183179" y="6381328"/>
            <a:ext cx="2709301" cy="4273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fld id="{29AD3987-26BA-49DC-BA24-72731371DC9F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849060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5" r:id="rId4"/>
  </p:sldLayoutIdLst>
  <p:hf hdr="0" dt="0"/>
  <p:txStyles>
    <p:titleStyle>
      <a:lvl1pPr algn="l" defTabSz="914400" rtl="0" eaLnBrk="1" latinLnBrk="0" hangingPunct="1">
        <a:spcBef>
          <a:spcPct val="0"/>
        </a:spcBef>
        <a:buNone/>
        <a:defRPr lang="de-DE" sz="3800" kern="1200" dirty="0">
          <a:solidFill>
            <a:srgbClr val="137CBE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rgbClr val="137CBE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Segoe UI" pitchFamily="34" charset="0"/>
          <a:cs typeface="Segoe UI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Clr>
          <a:srgbClr val="137CBE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Segoe UI" pitchFamily="34" charset="0"/>
          <a:cs typeface="Segoe UI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Clr>
          <a:srgbClr val="137CBE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Segoe UI" pitchFamily="34" charset="0"/>
          <a:cs typeface="Segoe UI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Clr>
          <a:srgbClr val="137CBE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Segoe UI" pitchFamily="34" charset="0"/>
          <a:cs typeface="Segoe UI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Clr>
          <a:srgbClr val="137CBE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Segoe UI" pitchFamily="34" charset="0"/>
          <a:cs typeface="Segoe UI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8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17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0.e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19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1520" y="3784396"/>
            <a:ext cx="7776864" cy="864095"/>
          </a:xfrm>
        </p:spPr>
        <p:txBody>
          <a:bodyPr/>
          <a:lstStyle/>
          <a:p>
            <a:r>
              <a:rPr lang="en-US" b="1" noProof="0" dirty="0"/>
              <a:t>Simple Touch Prediction </a:t>
            </a:r>
            <a:br>
              <a:rPr lang="en-US" b="1" noProof="0" dirty="0"/>
            </a:br>
            <a:r>
              <a:rPr lang="en-US" b="1" noProof="0" dirty="0"/>
              <a:t>With Built-In IMUs</a:t>
            </a:r>
            <a:r>
              <a:rPr lang="en-US" noProof="0" dirty="0"/>
              <a:t>	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4552325"/>
            <a:ext cx="7776864" cy="388843"/>
          </a:xfrm>
        </p:spPr>
        <p:txBody>
          <a:bodyPr>
            <a:normAutofit/>
          </a:bodyPr>
          <a:lstStyle/>
          <a:p>
            <a:r>
              <a:rPr lang="en-US" sz="1800" noProof="0" dirty="0"/>
              <a:t>Felix </a:t>
            </a:r>
            <a:r>
              <a:rPr lang="en-US" sz="1800" noProof="0" dirty="0" err="1"/>
              <a:t>Bühler</a:t>
            </a:r>
            <a:r>
              <a:rPr lang="en-US" sz="1800" noProof="0" dirty="0"/>
              <a:t>, Benedict Steuerlein</a:t>
            </a:r>
          </a:p>
        </p:txBody>
      </p:sp>
      <p:cxnSp>
        <p:nvCxnSpPr>
          <p:cNvPr id="8" name="Gerade Verbindung 7"/>
          <p:cNvCxnSpPr/>
          <p:nvPr/>
        </p:nvCxnSpPr>
        <p:spPr>
          <a:xfrm>
            <a:off x="323528" y="5085184"/>
            <a:ext cx="8424936" cy="0"/>
          </a:xfrm>
          <a:prstGeom prst="line">
            <a:avLst/>
          </a:prstGeom>
          <a:ln w="1651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hteck 4">
            <a:extLst>
              <a:ext uri="{FF2B5EF4-FFF2-40B4-BE49-F238E27FC236}">
                <a16:creationId xmlns:a16="http://schemas.microsoft.com/office/drawing/2014/main" id="{1CE80725-0D09-4FCE-9B67-49B3BE341EF2}"/>
              </a:ext>
            </a:extLst>
          </p:cNvPr>
          <p:cNvSpPr/>
          <p:nvPr/>
        </p:nvSpPr>
        <p:spPr>
          <a:xfrm>
            <a:off x="256284" y="5219908"/>
            <a:ext cx="86361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FaPra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Machine Learning and Computer Vision for HCI |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Pfaffenwaldring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5a | 05.02.19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7" name="Inhaltsplatzhalter 5">
            <a:extLst>
              <a:ext uri="{FF2B5EF4-FFF2-40B4-BE49-F238E27FC236}">
                <a16:creationId xmlns:a16="http://schemas.microsoft.com/office/drawing/2014/main" id="{76F05172-DD2A-4D36-9713-477002FA107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7" t="36956" b="33332"/>
          <a:stretch/>
        </p:blipFill>
        <p:spPr>
          <a:xfrm>
            <a:off x="-108520" y="1646666"/>
            <a:ext cx="9252520" cy="1808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1164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Inhaltsplatzhalter 5">
            <a:extLst>
              <a:ext uri="{FF2B5EF4-FFF2-40B4-BE49-F238E27FC236}">
                <a16:creationId xmlns:a16="http://schemas.microsoft.com/office/drawing/2014/main" id="{3394CE3A-682B-4974-8479-28950236BB9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47397854"/>
              </p:ext>
            </p:extLst>
          </p:nvPr>
        </p:nvGraphicFramePr>
        <p:xfrm>
          <a:off x="250825" y="1845522"/>
          <a:ext cx="8642350" cy="31669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4911">
                  <a:extLst>
                    <a:ext uri="{9D8B030D-6E8A-4147-A177-3AD203B41FA5}">
                      <a16:colId xmlns:a16="http://schemas.microsoft.com/office/drawing/2014/main" val="1468247367"/>
                    </a:ext>
                  </a:extLst>
                </a:gridCol>
                <a:gridCol w="1512029">
                  <a:extLst>
                    <a:ext uri="{9D8B030D-6E8A-4147-A177-3AD203B41FA5}">
                      <a16:colId xmlns:a16="http://schemas.microsoft.com/office/drawing/2014/main" val="4011438640"/>
                    </a:ext>
                  </a:extLst>
                </a:gridCol>
                <a:gridCol w="1728470">
                  <a:extLst>
                    <a:ext uri="{9D8B030D-6E8A-4147-A177-3AD203B41FA5}">
                      <a16:colId xmlns:a16="http://schemas.microsoft.com/office/drawing/2014/main" val="1955181618"/>
                    </a:ext>
                  </a:extLst>
                </a:gridCol>
                <a:gridCol w="1728470">
                  <a:extLst>
                    <a:ext uri="{9D8B030D-6E8A-4147-A177-3AD203B41FA5}">
                      <a16:colId xmlns:a16="http://schemas.microsoft.com/office/drawing/2014/main" val="2136166619"/>
                    </a:ext>
                  </a:extLst>
                </a:gridCol>
                <a:gridCol w="1728470">
                  <a:extLst>
                    <a:ext uri="{9D8B030D-6E8A-4147-A177-3AD203B41FA5}">
                      <a16:colId xmlns:a16="http://schemas.microsoft.com/office/drawing/2014/main" val="4112788707"/>
                    </a:ext>
                  </a:extLst>
                </a:gridCol>
              </a:tblGrid>
              <a:tr h="1060072">
                <a:tc>
                  <a:txBody>
                    <a:bodyPr/>
                    <a:lstStyle/>
                    <a:p>
                      <a:r>
                        <a:rPr lang="en-US" sz="2000" dirty="0"/>
                        <a:t>Regressor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Random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Forest</a:t>
                      </a:r>
                    </a:p>
                    <a:p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err="1"/>
                        <a:t>DecisionTree</a:t>
                      </a:r>
                      <a:endParaRPr lang="en-US" sz="2000" dirty="0"/>
                    </a:p>
                    <a:p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err="1"/>
                        <a:t>KNeighbors</a:t>
                      </a:r>
                      <a:endParaRPr lang="en-US" sz="2000" dirty="0"/>
                    </a:p>
                    <a:p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MLP</a:t>
                      </a:r>
                    </a:p>
                    <a:p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5599966"/>
                  </a:ext>
                </a:extLst>
              </a:tr>
              <a:tr h="421377">
                <a:tc>
                  <a:txBody>
                    <a:bodyPr/>
                    <a:lstStyle/>
                    <a:p>
                      <a:r>
                        <a:rPr lang="en-US" dirty="0"/>
                        <a:t>General (%)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0.382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0.381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0.394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0.41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0266047"/>
                  </a:ext>
                </a:extLst>
              </a:tr>
              <a:tr h="421377">
                <a:tc>
                  <a:txBody>
                    <a:bodyPr/>
                    <a:lstStyle/>
                    <a:p>
                      <a:r>
                        <a:rPr lang="en-US" dirty="0"/>
                        <a:t>S3 Mini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28.11mm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28.81mm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28.67mm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30.13mm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1336702"/>
                  </a:ext>
                </a:extLst>
              </a:tr>
              <a:tr h="421377">
                <a:tc>
                  <a:txBody>
                    <a:bodyPr/>
                    <a:lstStyle/>
                    <a:p>
                      <a:r>
                        <a:rPr lang="en-US" dirty="0"/>
                        <a:t>S4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34.65mm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35.58mm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34.61mm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36.55mm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931111"/>
                  </a:ext>
                </a:extLst>
              </a:tr>
              <a:tr h="421377">
                <a:tc>
                  <a:txBody>
                    <a:bodyPr/>
                    <a:lstStyle/>
                    <a:p>
                      <a:r>
                        <a:rPr lang="en-US" dirty="0"/>
                        <a:t>Nexus 5X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36.22mm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37.03mm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36.36mm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38.72 mm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7343385"/>
                  </a:ext>
                </a:extLst>
              </a:tr>
              <a:tr h="421377">
                <a:tc>
                  <a:txBody>
                    <a:bodyPr/>
                    <a:lstStyle/>
                    <a:p>
                      <a:r>
                        <a:rPr lang="en-US" dirty="0"/>
                        <a:t>Nexus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41.27mm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42.55mm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42.91mm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45.29mm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0527662"/>
                  </a:ext>
                </a:extLst>
              </a:tr>
            </a:tbl>
          </a:graphicData>
        </a:graphic>
      </p:graphicFrame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691B7081-6372-4AC9-9280-1E4137E51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D3987-26BA-49DC-BA24-72731371DC9F}" type="slidenum">
              <a:rPr lang="de-DE" smtClean="0"/>
              <a:pPr/>
              <a:t>10</a:t>
            </a:fld>
            <a:endParaRPr lang="de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B315D3C5-0515-4ECF-8CF1-5CD4BA92E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Baseline – Euclidean Distance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F434BC9A-333E-488F-B4CB-6F6B208F8709}"/>
              </a:ext>
            </a:extLst>
          </p:cNvPr>
          <p:cNvSpPr/>
          <p:nvPr/>
        </p:nvSpPr>
        <p:spPr>
          <a:xfrm>
            <a:off x="0" y="5877272"/>
            <a:ext cx="9143999" cy="144016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41CC0589-ECBA-4590-BC25-B5EA24024653}"/>
              </a:ext>
            </a:extLst>
          </p:cNvPr>
          <p:cNvSpPr/>
          <p:nvPr/>
        </p:nvSpPr>
        <p:spPr>
          <a:xfrm>
            <a:off x="2915816" y="6381328"/>
            <a:ext cx="1224136" cy="4273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2417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5D83382-FC79-40C0-837A-A433E16BF4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D3987-26BA-49DC-BA24-72731371DC9F}" type="slidenum">
              <a:rPr lang="de-DE" smtClean="0"/>
              <a:pPr/>
              <a:t>11</a:t>
            </a:fld>
            <a:endParaRPr lang="de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FA922B22-F7AF-4D84-8BF9-2A3AEB5C28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Model </a:t>
            </a:r>
            <a:r>
              <a:rPr lang="en-US" dirty="0"/>
              <a:t>Structure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32377BBA-FBC1-4C63-B29E-ABB20C16C186}"/>
              </a:ext>
            </a:extLst>
          </p:cNvPr>
          <p:cNvSpPr/>
          <p:nvPr/>
        </p:nvSpPr>
        <p:spPr>
          <a:xfrm>
            <a:off x="0" y="5877272"/>
            <a:ext cx="9143999" cy="144016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4FA444B2-38B8-4E1E-B63F-31843BC08505}"/>
              </a:ext>
            </a:extLst>
          </p:cNvPr>
          <p:cNvSpPr/>
          <p:nvPr/>
        </p:nvSpPr>
        <p:spPr>
          <a:xfrm>
            <a:off x="2915816" y="6381328"/>
            <a:ext cx="1224136" cy="4273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74039030-9A5C-4946-A8AE-7B4B020D6A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94" y="2133237"/>
            <a:ext cx="8839794" cy="2735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6700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5D83382-FC79-40C0-837A-A433E16BF4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D3987-26BA-49DC-BA24-72731371DC9F}" type="slidenum">
              <a:rPr lang="de-DE" smtClean="0"/>
              <a:pPr/>
              <a:t>12</a:t>
            </a:fld>
            <a:endParaRPr lang="de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FA922B22-F7AF-4D84-8BF9-2A3AEB5C28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General Model Training</a:t>
            </a:r>
            <a:endParaRPr lang="en-US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32377BBA-FBC1-4C63-B29E-ABB20C16C186}"/>
              </a:ext>
            </a:extLst>
          </p:cNvPr>
          <p:cNvSpPr/>
          <p:nvPr/>
        </p:nvSpPr>
        <p:spPr>
          <a:xfrm>
            <a:off x="0" y="5877272"/>
            <a:ext cx="9143999" cy="144016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4FA444B2-38B8-4E1E-B63F-31843BC08505}"/>
              </a:ext>
            </a:extLst>
          </p:cNvPr>
          <p:cNvSpPr/>
          <p:nvPr/>
        </p:nvSpPr>
        <p:spPr>
          <a:xfrm>
            <a:off x="2915816" y="6381328"/>
            <a:ext cx="1224136" cy="4273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908271F9-BD65-4534-871C-18D5406D4BA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0" t="10432" r="8000" b="9051"/>
          <a:stretch/>
        </p:blipFill>
        <p:spPr>
          <a:xfrm>
            <a:off x="1763688" y="1304764"/>
            <a:ext cx="5155209" cy="4392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5610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3D6DB628-0ECD-4D58-B8FE-30496D7A2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D3987-26BA-49DC-BA24-72731371DC9F}" type="slidenum">
              <a:rPr lang="de-DE" smtClean="0"/>
              <a:pPr/>
              <a:t>13</a:t>
            </a:fld>
            <a:endParaRPr lang="de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26EA2AC7-AABA-4309-B81B-6019CDDAF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Model </a:t>
            </a:r>
            <a:r>
              <a:rPr lang="en-US" dirty="0"/>
              <a:t>Predictions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DC178D8-2FE8-4F18-B39D-1BBD3310AB62}"/>
              </a:ext>
            </a:extLst>
          </p:cNvPr>
          <p:cNvSpPr/>
          <p:nvPr/>
        </p:nvSpPr>
        <p:spPr>
          <a:xfrm>
            <a:off x="0" y="5877272"/>
            <a:ext cx="9143999" cy="144016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B628D54D-0911-40FC-8AE9-C19473ED76F4}"/>
              </a:ext>
            </a:extLst>
          </p:cNvPr>
          <p:cNvSpPr/>
          <p:nvPr/>
        </p:nvSpPr>
        <p:spPr>
          <a:xfrm>
            <a:off x="2915816" y="6381328"/>
            <a:ext cx="1224136" cy="4273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" name="Objekt 1">
            <a:extLst>
              <a:ext uri="{FF2B5EF4-FFF2-40B4-BE49-F238E27FC236}">
                <a16:creationId xmlns:a16="http://schemas.microsoft.com/office/drawing/2014/main" id="{F10D75E2-37D0-485F-87B9-3C8DEF8B34D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61360707"/>
              </p:ext>
            </p:extLst>
          </p:nvPr>
        </p:nvGraphicFramePr>
        <p:xfrm>
          <a:off x="1433418" y="1191948"/>
          <a:ext cx="2778542" cy="44779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4" name="Acrobat Document" r:id="rId3" imgW="4205991" imgH="6888425" progId="AcroExch.Document.DC">
                  <p:embed/>
                </p:oleObj>
              </mc:Choice>
              <mc:Fallback>
                <p:oleObj name="Acrobat Document" r:id="rId3" imgW="4205991" imgH="6888425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433418" y="1191948"/>
                        <a:ext cx="2778542" cy="44779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kt 5">
            <a:extLst>
              <a:ext uri="{FF2B5EF4-FFF2-40B4-BE49-F238E27FC236}">
                <a16:creationId xmlns:a16="http://schemas.microsoft.com/office/drawing/2014/main" id="{1314FF61-F2E0-43BB-B174-FB3641AD6DB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6100669"/>
              </p:ext>
            </p:extLst>
          </p:nvPr>
        </p:nvGraphicFramePr>
        <p:xfrm>
          <a:off x="4716016" y="620688"/>
          <a:ext cx="3049059" cy="50405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5" name="Acrobat Document" r:id="rId5" imgW="4640424" imgH="7795177" progId="AcroExch.Document.DC">
                  <p:embed/>
                </p:oleObj>
              </mc:Choice>
              <mc:Fallback>
                <p:oleObj name="Acrobat Document" r:id="rId5" imgW="4640424" imgH="7795177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716016" y="620688"/>
                        <a:ext cx="3049059" cy="50405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feld 7">
            <a:extLst>
              <a:ext uri="{FF2B5EF4-FFF2-40B4-BE49-F238E27FC236}">
                <a16:creationId xmlns:a16="http://schemas.microsoft.com/office/drawing/2014/main" id="{7C824E56-769C-4D61-8680-EC1BAE7F6DAC}"/>
              </a:ext>
            </a:extLst>
          </p:cNvPr>
          <p:cNvSpPr txBox="1"/>
          <p:nvPr/>
        </p:nvSpPr>
        <p:spPr>
          <a:xfrm>
            <a:off x="2454056" y="5557616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S3 Mini</a:t>
            </a:r>
            <a:endParaRPr lang="en-US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8B3D53FA-4D77-43BC-88DB-2DCE7D49CDAA}"/>
              </a:ext>
            </a:extLst>
          </p:cNvPr>
          <p:cNvSpPr txBox="1"/>
          <p:nvPr/>
        </p:nvSpPr>
        <p:spPr>
          <a:xfrm>
            <a:off x="5724128" y="5557616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Nexus 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10448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3D6DB628-0ECD-4D58-B8FE-30496D7A2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D3987-26BA-49DC-BA24-72731371DC9F}" type="slidenum">
              <a:rPr lang="de-DE" smtClean="0"/>
              <a:pPr/>
              <a:t>14</a:t>
            </a:fld>
            <a:endParaRPr lang="de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26EA2AC7-AABA-4309-B81B-6019CDDAF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Model </a:t>
            </a:r>
            <a:r>
              <a:rPr lang="en-US" dirty="0"/>
              <a:t>Predictions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DC178D8-2FE8-4F18-B39D-1BBD3310AB62}"/>
              </a:ext>
            </a:extLst>
          </p:cNvPr>
          <p:cNvSpPr/>
          <p:nvPr/>
        </p:nvSpPr>
        <p:spPr>
          <a:xfrm>
            <a:off x="0" y="5877272"/>
            <a:ext cx="9143999" cy="144016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B628D54D-0911-40FC-8AE9-C19473ED76F4}"/>
              </a:ext>
            </a:extLst>
          </p:cNvPr>
          <p:cNvSpPr/>
          <p:nvPr/>
        </p:nvSpPr>
        <p:spPr>
          <a:xfrm>
            <a:off x="2915816" y="6381328"/>
            <a:ext cx="1224136" cy="4273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2" name="Objekt 11">
            <a:extLst>
              <a:ext uri="{FF2B5EF4-FFF2-40B4-BE49-F238E27FC236}">
                <a16:creationId xmlns:a16="http://schemas.microsoft.com/office/drawing/2014/main" id="{B1DC6AD4-CD54-4416-9043-4B670D50DB9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61821796"/>
              </p:ext>
            </p:extLst>
          </p:nvPr>
        </p:nvGraphicFramePr>
        <p:xfrm>
          <a:off x="1799130" y="1108524"/>
          <a:ext cx="2340822" cy="4430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4" name="Acrobat Document" r:id="rId3" imgW="2712596" imgH="5135769" progId="AcroExch.Document.DC">
                  <p:embed/>
                </p:oleObj>
              </mc:Choice>
              <mc:Fallback>
                <p:oleObj name="Acrobat Document" r:id="rId3" imgW="2712596" imgH="5135769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99130" y="1108524"/>
                        <a:ext cx="2340822" cy="44309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feld 12">
            <a:extLst>
              <a:ext uri="{FF2B5EF4-FFF2-40B4-BE49-F238E27FC236}">
                <a16:creationId xmlns:a16="http://schemas.microsoft.com/office/drawing/2014/main" id="{5419A112-ECE4-43FE-8648-0B4E79AB0698}"/>
              </a:ext>
            </a:extLst>
          </p:cNvPr>
          <p:cNvSpPr txBox="1"/>
          <p:nvPr/>
        </p:nvSpPr>
        <p:spPr>
          <a:xfrm>
            <a:off x="1979712" y="5454044"/>
            <a:ext cx="2088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General Model</a:t>
            </a:r>
            <a:endParaRPr lang="en-US" dirty="0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3D023081-0079-4D93-B7BF-CF582BCA2B3A}"/>
              </a:ext>
            </a:extLst>
          </p:cNvPr>
          <p:cNvSpPr txBox="1"/>
          <p:nvPr/>
        </p:nvSpPr>
        <p:spPr>
          <a:xfrm>
            <a:off x="5256638" y="5454044"/>
            <a:ext cx="2088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Single Models</a:t>
            </a:r>
            <a:endParaRPr lang="en-US" dirty="0"/>
          </a:p>
        </p:txBody>
      </p:sp>
      <p:graphicFrame>
        <p:nvGraphicFramePr>
          <p:cNvPr id="16" name="Objekt 15">
            <a:extLst>
              <a:ext uri="{FF2B5EF4-FFF2-40B4-BE49-F238E27FC236}">
                <a16:creationId xmlns:a16="http://schemas.microsoft.com/office/drawing/2014/main" id="{ECCFA019-4280-4AE9-8877-1F4E5877F8C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7549398"/>
              </p:ext>
            </p:extLst>
          </p:nvPr>
        </p:nvGraphicFramePr>
        <p:xfrm>
          <a:off x="5004025" y="1046367"/>
          <a:ext cx="2340000" cy="43807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5" name="Acrobat Document" r:id="rId5" imgW="2742951" imgH="5135769" progId="AcroExch.Document.DC">
                  <p:embed/>
                </p:oleObj>
              </mc:Choice>
              <mc:Fallback>
                <p:oleObj name="Acrobat Document" r:id="rId5" imgW="2742951" imgH="5135769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004025" y="1046367"/>
                        <a:ext cx="2340000" cy="438072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751061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Inhaltsplatzhalter 5">
            <a:extLst>
              <a:ext uri="{FF2B5EF4-FFF2-40B4-BE49-F238E27FC236}">
                <a16:creationId xmlns:a16="http://schemas.microsoft.com/office/drawing/2014/main" id="{DFCB7977-41D7-49DE-85BC-A44FC09E640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09293925"/>
              </p:ext>
            </p:extLst>
          </p:nvPr>
        </p:nvGraphicFramePr>
        <p:xfrm>
          <a:off x="250825" y="2367280"/>
          <a:ext cx="8642350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76959">
                  <a:extLst>
                    <a:ext uri="{9D8B030D-6E8A-4147-A177-3AD203B41FA5}">
                      <a16:colId xmlns:a16="http://schemas.microsoft.com/office/drawing/2014/main" val="3539749023"/>
                    </a:ext>
                  </a:extLst>
                </a:gridCol>
                <a:gridCol w="1800200">
                  <a:extLst>
                    <a:ext uri="{9D8B030D-6E8A-4147-A177-3AD203B41FA5}">
                      <a16:colId xmlns:a16="http://schemas.microsoft.com/office/drawing/2014/main" val="4172238625"/>
                    </a:ext>
                  </a:extLst>
                </a:gridCol>
                <a:gridCol w="1512168">
                  <a:extLst>
                    <a:ext uri="{9D8B030D-6E8A-4147-A177-3AD203B41FA5}">
                      <a16:colId xmlns:a16="http://schemas.microsoft.com/office/drawing/2014/main" val="3007290043"/>
                    </a:ext>
                  </a:extLst>
                </a:gridCol>
                <a:gridCol w="1440160">
                  <a:extLst>
                    <a:ext uri="{9D8B030D-6E8A-4147-A177-3AD203B41FA5}">
                      <a16:colId xmlns:a16="http://schemas.microsoft.com/office/drawing/2014/main" val="96018325"/>
                    </a:ext>
                  </a:extLst>
                </a:gridCol>
                <a:gridCol w="1512863">
                  <a:extLst>
                    <a:ext uri="{9D8B030D-6E8A-4147-A177-3AD203B41FA5}">
                      <a16:colId xmlns:a16="http://schemas.microsoft.com/office/drawing/2014/main" val="30063868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                      Phone</a:t>
                      </a:r>
                    </a:p>
                    <a:p>
                      <a:r>
                        <a:rPr lang="de-DE" dirty="0" err="1"/>
                        <a:t>Metric</a:t>
                      </a:r>
                      <a:r>
                        <a:rPr lang="de-DE" dirty="0"/>
                        <a:t>(mm)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S3 Mini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S4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Nexus 5X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Nexus 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94169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Euclidean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Distance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12.56 (6.79)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15.77 (9.18)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16.94 (9.52)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16.98 (10.56)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0196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RMSE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8.88 (4.8)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11.15 (6.49)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11.98 (6.73)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12.01 (7.47)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36875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X-Error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1.64 (8.9)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1.47 (10.57)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1.81 (11.76)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2.23 (10.72)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0732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Y-Error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2.58 (10.53)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3.36 (14.09)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3.94 (14.54)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3.73 (16.1)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1891548"/>
                  </a:ext>
                </a:extLst>
              </a:tr>
            </a:tbl>
          </a:graphicData>
        </a:graphic>
      </p:graphicFrame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E237AB8-A7C0-44EB-A23D-3A19C7116F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D3987-26BA-49DC-BA24-72731371DC9F}" type="slidenum">
              <a:rPr lang="de-DE" smtClean="0"/>
              <a:pPr/>
              <a:t>15</a:t>
            </a:fld>
            <a:endParaRPr lang="de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BD956F05-AFAA-4747-9FF1-4B0907E8D4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Cross Validation</a:t>
            </a:r>
            <a:endParaRPr lang="en-US" noProof="0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D94236E2-E228-4AED-89E7-A8185FC248B3}"/>
              </a:ext>
            </a:extLst>
          </p:cNvPr>
          <p:cNvSpPr/>
          <p:nvPr/>
        </p:nvSpPr>
        <p:spPr>
          <a:xfrm>
            <a:off x="0" y="5877272"/>
            <a:ext cx="9143999" cy="144016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D6D684F2-C3FC-489E-B524-479C10BD306C}"/>
              </a:ext>
            </a:extLst>
          </p:cNvPr>
          <p:cNvSpPr/>
          <p:nvPr/>
        </p:nvSpPr>
        <p:spPr>
          <a:xfrm>
            <a:off x="2915816" y="6381328"/>
            <a:ext cx="1224136" cy="4273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C3AABC2A-BBD9-445B-B2FD-6FFC9A014C5E}"/>
              </a:ext>
            </a:extLst>
          </p:cNvPr>
          <p:cNvCxnSpPr>
            <a:cxnSpLocks/>
          </p:cNvCxnSpPr>
          <p:nvPr/>
        </p:nvCxnSpPr>
        <p:spPr>
          <a:xfrm>
            <a:off x="250825" y="2367280"/>
            <a:ext cx="2378075" cy="61404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69057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277F50D4-AEC2-46D2-ADD1-1A12655628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Training a </a:t>
            </a:r>
            <a:r>
              <a:rPr lang="de-DE" dirty="0" err="1"/>
              <a:t>model</a:t>
            </a:r>
            <a:r>
              <a:rPr lang="de-DE" dirty="0"/>
              <a:t> on </a:t>
            </a:r>
            <a:r>
              <a:rPr lang="de-DE" dirty="0" err="1"/>
              <a:t>sensor</a:t>
            </a:r>
            <a:r>
              <a:rPr lang="de-DE" dirty="0"/>
              <a:t> </a:t>
            </a:r>
            <a:r>
              <a:rPr lang="de-DE" dirty="0" err="1"/>
              <a:t>values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all </a:t>
            </a:r>
            <a:r>
              <a:rPr lang="de-DE" dirty="0" err="1"/>
              <a:t>phones</a:t>
            </a:r>
            <a:r>
              <a:rPr lang="de-DE" dirty="0"/>
              <a:t> </a:t>
            </a:r>
            <a:r>
              <a:rPr lang="de-DE" dirty="0" err="1"/>
              <a:t>results</a:t>
            </a:r>
            <a:r>
              <a:rPr lang="de-DE" dirty="0"/>
              <a:t> in </a:t>
            </a:r>
            <a:r>
              <a:rPr lang="de-DE" dirty="0" err="1"/>
              <a:t>good</a:t>
            </a:r>
            <a:r>
              <a:rPr lang="de-DE" dirty="0"/>
              <a:t> </a:t>
            </a:r>
            <a:r>
              <a:rPr lang="de-DE" dirty="0" err="1"/>
              <a:t>values</a:t>
            </a:r>
            <a:r>
              <a:rPr lang="de-DE" dirty="0"/>
              <a:t>.</a:t>
            </a:r>
          </a:p>
          <a:p>
            <a:pPr marL="0" indent="0">
              <a:buNone/>
            </a:pPr>
            <a:endParaRPr lang="de-DE" dirty="0"/>
          </a:p>
          <a:p>
            <a:r>
              <a:rPr lang="de-DE" dirty="0" err="1"/>
              <a:t>However</a:t>
            </a:r>
            <a:r>
              <a:rPr lang="de-DE" dirty="0"/>
              <a:t> </a:t>
            </a:r>
            <a:r>
              <a:rPr lang="de-DE" dirty="0" err="1"/>
              <a:t>training</a:t>
            </a:r>
            <a:r>
              <a:rPr lang="de-DE" dirty="0"/>
              <a:t> </a:t>
            </a:r>
            <a:r>
              <a:rPr lang="de-DE" dirty="0" err="1"/>
              <a:t>models</a:t>
            </a:r>
            <a:r>
              <a:rPr lang="de-DE" dirty="0"/>
              <a:t> on a </a:t>
            </a:r>
            <a:r>
              <a:rPr lang="de-DE" dirty="0" err="1"/>
              <a:t>single</a:t>
            </a:r>
            <a:r>
              <a:rPr lang="de-DE" dirty="0"/>
              <a:t> </a:t>
            </a:r>
            <a:r>
              <a:rPr lang="de-DE" dirty="0" err="1"/>
              <a:t>phones</a:t>
            </a:r>
            <a:r>
              <a:rPr lang="de-DE" dirty="0"/>
              <a:t>‘ </a:t>
            </a:r>
            <a:r>
              <a:rPr lang="de-DE" dirty="0" err="1"/>
              <a:t>sensor</a:t>
            </a:r>
            <a:r>
              <a:rPr lang="de-DE" dirty="0"/>
              <a:t> </a:t>
            </a:r>
            <a:r>
              <a:rPr lang="de-DE" dirty="0" err="1"/>
              <a:t>values</a:t>
            </a:r>
            <a:r>
              <a:rPr lang="de-DE" dirty="0"/>
              <a:t> </a:t>
            </a:r>
            <a:r>
              <a:rPr lang="de-DE" dirty="0" err="1"/>
              <a:t>results</a:t>
            </a:r>
            <a:r>
              <a:rPr lang="de-DE" dirty="0"/>
              <a:t> in </a:t>
            </a:r>
            <a:r>
              <a:rPr lang="de-DE" dirty="0" err="1"/>
              <a:t>slightly</a:t>
            </a:r>
            <a:r>
              <a:rPr lang="de-DE" dirty="0"/>
              <a:t> </a:t>
            </a:r>
            <a:r>
              <a:rPr lang="de-DE" dirty="0" err="1"/>
              <a:t>better</a:t>
            </a:r>
            <a:r>
              <a:rPr lang="de-DE" dirty="0"/>
              <a:t> </a:t>
            </a:r>
            <a:r>
              <a:rPr lang="de-DE" dirty="0" err="1"/>
              <a:t>values</a:t>
            </a:r>
            <a:r>
              <a:rPr lang="de-DE" dirty="0"/>
              <a:t>.</a:t>
            </a:r>
          </a:p>
          <a:p>
            <a:endParaRPr lang="de-DE" dirty="0"/>
          </a:p>
          <a:p>
            <a:r>
              <a:rPr lang="de-DE" dirty="0" err="1"/>
              <a:t>Reducing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feature </a:t>
            </a:r>
            <a:r>
              <a:rPr lang="de-DE" dirty="0" err="1"/>
              <a:t>space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accelerometer</a:t>
            </a:r>
            <a:r>
              <a:rPr lang="de-DE" dirty="0"/>
              <a:t> and </a:t>
            </a:r>
            <a:r>
              <a:rPr lang="de-DE" dirty="0" err="1"/>
              <a:t>gyroscope</a:t>
            </a:r>
            <a:r>
              <a:rPr lang="de-DE" dirty="0"/>
              <a:t> </a:t>
            </a:r>
            <a:r>
              <a:rPr lang="de-DE" dirty="0" err="1"/>
              <a:t>values</a:t>
            </a:r>
            <a:r>
              <a:rPr lang="de-DE" dirty="0"/>
              <a:t> </a:t>
            </a:r>
            <a:r>
              <a:rPr lang="de-DE" dirty="0" err="1"/>
              <a:t>produces</a:t>
            </a:r>
            <a:r>
              <a:rPr lang="de-DE" dirty="0"/>
              <a:t> </a:t>
            </a:r>
            <a:r>
              <a:rPr lang="de-DE" dirty="0" err="1"/>
              <a:t>better</a:t>
            </a:r>
            <a:r>
              <a:rPr lang="de-DE" dirty="0"/>
              <a:t> </a:t>
            </a:r>
            <a:r>
              <a:rPr lang="de-DE" dirty="0" err="1"/>
              <a:t>results</a:t>
            </a:r>
            <a:r>
              <a:rPr lang="de-DE" dirty="0"/>
              <a:t>.</a:t>
            </a:r>
            <a:endParaRPr lang="en-US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68BF109-E3F5-4477-B8F3-53C197E233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D3987-26BA-49DC-BA24-72731371DC9F}" type="slidenum">
              <a:rPr lang="de-DE" smtClean="0"/>
              <a:pPr/>
              <a:t>16</a:t>
            </a:fld>
            <a:endParaRPr lang="de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707A7360-CD56-469F-8CB7-52941D662C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35D222AB-7557-4952-8C8B-B4036D3DC1BB}"/>
              </a:ext>
            </a:extLst>
          </p:cNvPr>
          <p:cNvSpPr/>
          <p:nvPr/>
        </p:nvSpPr>
        <p:spPr>
          <a:xfrm>
            <a:off x="0" y="5877272"/>
            <a:ext cx="9143999" cy="144016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A3A3EB4F-4537-4507-8267-4069DE37D7AD}"/>
              </a:ext>
            </a:extLst>
          </p:cNvPr>
          <p:cNvSpPr/>
          <p:nvPr/>
        </p:nvSpPr>
        <p:spPr>
          <a:xfrm>
            <a:off x="2915816" y="6381328"/>
            <a:ext cx="1224136" cy="4273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2220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6EA2EE64-C9E1-4258-BB68-D8C5859B50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603432"/>
            <a:ext cx="8064896" cy="3913800"/>
          </a:xfrm>
        </p:spPr>
        <p:txBody>
          <a:bodyPr/>
          <a:lstStyle/>
          <a:p>
            <a:r>
              <a:rPr lang="de-DE" dirty="0"/>
              <a:t>Generate a </a:t>
            </a:r>
            <a:r>
              <a:rPr lang="de-DE" dirty="0" err="1"/>
              <a:t>bigger</a:t>
            </a:r>
            <a:r>
              <a:rPr lang="de-DE" dirty="0"/>
              <a:t> </a:t>
            </a:r>
            <a:r>
              <a:rPr lang="de-DE" dirty="0" err="1"/>
              <a:t>dataset</a:t>
            </a:r>
            <a:endParaRPr lang="de-DE" dirty="0"/>
          </a:p>
          <a:p>
            <a:pPr lvl="1"/>
            <a:r>
              <a:rPr lang="de-DE" dirty="0"/>
              <a:t>Long </a:t>
            </a:r>
            <a:r>
              <a:rPr lang="de-DE" dirty="0" err="1"/>
              <a:t>term</a:t>
            </a:r>
            <a:r>
              <a:rPr lang="de-DE" dirty="0"/>
              <a:t> </a:t>
            </a:r>
            <a:r>
              <a:rPr lang="de-DE" dirty="0" err="1"/>
              <a:t>study</a:t>
            </a:r>
            <a:r>
              <a:rPr lang="de-DE" dirty="0"/>
              <a:t> </a:t>
            </a:r>
            <a:r>
              <a:rPr lang="de-DE" dirty="0" err="1"/>
              <a:t>over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week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10 </a:t>
            </a:r>
            <a:r>
              <a:rPr lang="de-DE" dirty="0" err="1"/>
              <a:t>participants</a:t>
            </a:r>
            <a:endParaRPr lang="de-DE" dirty="0"/>
          </a:p>
          <a:p>
            <a:pPr lvl="1"/>
            <a:r>
              <a:rPr lang="de-DE" dirty="0" err="1"/>
              <a:t>Record</a:t>
            </a:r>
            <a:r>
              <a:rPr lang="de-DE" dirty="0"/>
              <a:t> all </a:t>
            </a:r>
            <a:r>
              <a:rPr lang="de-DE" dirty="0" err="1"/>
              <a:t>sensor</a:t>
            </a:r>
            <a:r>
              <a:rPr lang="de-DE" dirty="0"/>
              <a:t> </a:t>
            </a:r>
            <a:r>
              <a:rPr lang="de-DE" dirty="0" err="1"/>
              <a:t>values</a:t>
            </a:r>
            <a:r>
              <a:rPr lang="de-DE" dirty="0"/>
              <a:t>  </a:t>
            </a:r>
            <a:r>
              <a:rPr lang="de-DE" dirty="0" err="1"/>
              <a:t>while</a:t>
            </a:r>
            <a:r>
              <a:rPr lang="de-DE" dirty="0"/>
              <a:t> screen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unlocked</a:t>
            </a:r>
            <a:endParaRPr lang="de-DE" dirty="0"/>
          </a:p>
          <a:p>
            <a:pPr lvl="1"/>
            <a:r>
              <a:rPr lang="de-DE" dirty="0" err="1"/>
              <a:t>Record</a:t>
            </a:r>
            <a:r>
              <a:rPr lang="de-DE" dirty="0"/>
              <a:t> all </a:t>
            </a:r>
            <a:r>
              <a:rPr lang="de-DE" dirty="0" err="1"/>
              <a:t>touches</a:t>
            </a:r>
            <a:endParaRPr lang="de-DE" dirty="0"/>
          </a:p>
          <a:p>
            <a:endParaRPr lang="de-DE" dirty="0"/>
          </a:p>
          <a:p>
            <a:r>
              <a:rPr lang="de-DE" dirty="0"/>
              <a:t>Create </a:t>
            </a:r>
            <a:r>
              <a:rPr lang="de-DE" dirty="0" err="1"/>
              <a:t>interaction</a:t>
            </a:r>
            <a:r>
              <a:rPr lang="de-DE" dirty="0"/>
              <a:t> </a:t>
            </a:r>
            <a:r>
              <a:rPr lang="de-DE" dirty="0" err="1"/>
              <a:t>methods</a:t>
            </a:r>
            <a:endParaRPr lang="de-DE" dirty="0"/>
          </a:p>
          <a:p>
            <a:endParaRPr lang="de-DE" dirty="0"/>
          </a:p>
          <a:p>
            <a:r>
              <a:rPr lang="de-DE" dirty="0" err="1"/>
              <a:t>Measure</a:t>
            </a:r>
            <a:r>
              <a:rPr lang="de-DE" dirty="0"/>
              <a:t> </a:t>
            </a:r>
            <a:r>
              <a:rPr lang="de-DE" dirty="0" err="1"/>
              <a:t>throughput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and </a:t>
            </a:r>
            <a:r>
              <a:rPr lang="de-DE" dirty="0" err="1"/>
              <a:t>without</a:t>
            </a:r>
            <a:r>
              <a:rPr lang="de-DE" dirty="0"/>
              <a:t> </a:t>
            </a:r>
            <a:r>
              <a:rPr lang="de-DE" dirty="0" err="1"/>
              <a:t>touch</a:t>
            </a:r>
            <a:r>
              <a:rPr lang="de-DE" dirty="0"/>
              <a:t> </a:t>
            </a:r>
            <a:r>
              <a:rPr lang="de-DE" dirty="0" err="1"/>
              <a:t>predicition</a:t>
            </a:r>
            <a:endParaRPr lang="en-US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CA54F035-D35B-4DE3-BED0-E4CBF3283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D3987-26BA-49DC-BA24-72731371DC9F}" type="slidenum">
              <a:rPr lang="de-DE" smtClean="0"/>
              <a:pPr/>
              <a:t>17</a:t>
            </a:fld>
            <a:endParaRPr lang="de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5DF2A491-6C13-4D91-8C87-D9864460AF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Future</a:t>
            </a:r>
            <a:r>
              <a:rPr lang="de-DE" noProof="0" dirty="0"/>
              <a:t> Work</a:t>
            </a:r>
            <a:endParaRPr lang="en-US" noProof="0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6F65F873-C64E-4842-92E0-6EE00EEC8218}"/>
              </a:ext>
            </a:extLst>
          </p:cNvPr>
          <p:cNvSpPr/>
          <p:nvPr/>
        </p:nvSpPr>
        <p:spPr>
          <a:xfrm>
            <a:off x="0" y="5877272"/>
            <a:ext cx="9143999" cy="144016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1214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>
            <a:extLst>
              <a:ext uri="{FF2B5EF4-FFF2-40B4-BE49-F238E27FC236}">
                <a16:creationId xmlns:a16="http://schemas.microsoft.com/office/drawing/2014/main" id="{D0C6B072-6E7D-41B7-9850-B44D67B1480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42" r="26624"/>
          <a:stretch/>
        </p:blipFill>
        <p:spPr>
          <a:xfrm>
            <a:off x="5456608" y="-192349"/>
            <a:ext cx="4262372" cy="7242698"/>
          </a:xfrm>
          <a:prstGeom prst="rect">
            <a:avLst/>
          </a:prstGeom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536D6008-1D91-486E-8DF6-CFD54ACC2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D3987-26BA-49DC-BA24-72731371DC9F}" type="slidenum">
              <a:rPr lang="de-DE" smtClean="0"/>
              <a:pPr/>
              <a:t>18</a:t>
            </a:fld>
            <a:endParaRPr lang="de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FCE7D8E4-52ED-41B6-9C72-F082E0D03B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Takeaway</a:t>
            </a:r>
            <a:endParaRPr lang="en-US" noProof="0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85C2CCC6-108F-47A4-879A-40328C848C25}"/>
              </a:ext>
            </a:extLst>
          </p:cNvPr>
          <p:cNvSpPr/>
          <p:nvPr/>
        </p:nvSpPr>
        <p:spPr>
          <a:xfrm>
            <a:off x="2915816" y="6381328"/>
            <a:ext cx="1224136" cy="4273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821FDEE3-8D8E-4D31-915E-51A80C626F11}"/>
              </a:ext>
            </a:extLst>
          </p:cNvPr>
          <p:cNvSpPr/>
          <p:nvPr/>
        </p:nvSpPr>
        <p:spPr>
          <a:xfrm rot="5400000">
            <a:off x="1922151" y="3527845"/>
            <a:ext cx="7101410" cy="4571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960A27F0-6E2F-484F-9FC3-B868E0AA83D2}"/>
              </a:ext>
            </a:extLst>
          </p:cNvPr>
          <p:cNvSpPr/>
          <p:nvPr/>
        </p:nvSpPr>
        <p:spPr>
          <a:xfrm>
            <a:off x="2785700" y="6488668"/>
            <a:ext cx="26642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1">
                    <a:lumMod val="65000"/>
                  </a:schemeClr>
                </a:solidFill>
              </a:rPr>
              <a:t>https://www.pexels.com/photo/person-holding-black-smartphone-1310534/</a:t>
            </a:r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7774C9CD-10F8-4920-ABED-8527F5EC81B6}"/>
              </a:ext>
            </a:extLst>
          </p:cNvPr>
          <p:cNvGrpSpPr/>
          <p:nvPr/>
        </p:nvGrpSpPr>
        <p:grpSpPr>
          <a:xfrm>
            <a:off x="362302" y="2041945"/>
            <a:ext cx="4432672" cy="2774110"/>
            <a:chOff x="362302" y="1573857"/>
            <a:chExt cx="4432672" cy="2774110"/>
          </a:xfrm>
        </p:grpSpPr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2F822BA9-9D57-4547-9E04-AB13E0DEE20B}"/>
                </a:ext>
              </a:extLst>
            </p:cNvPr>
            <p:cNvSpPr/>
            <p:nvPr/>
          </p:nvSpPr>
          <p:spPr>
            <a:xfrm>
              <a:off x="362302" y="1573857"/>
              <a:ext cx="4432672" cy="6480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285750" indent="-285750"/>
              <a:r>
                <a:rPr lang="en-US" dirty="0">
                  <a:solidFill>
                    <a:schemeClr val="bg1"/>
                  </a:solidFill>
                </a:rPr>
                <a:t>Using IMUs to predict future touches </a:t>
              </a:r>
            </a:p>
            <a:p>
              <a:pPr marL="285750" indent="-285750"/>
              <a:r>
                <a:rPr lang="en-US" dirty="0">
                  <a:solidFill>
                    <a:schemeClr val="bg1"/>
                  </a:solidFill>
                </a:rPr>
                <a:t>is feasible.</a:t>
              </a:r>
            </a:p>
          </p:txBody>
        </p:sp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7CB0060E-EA25-4B31-A7F9-C609D634023A}"/>
                </a:ext>
              </a:extLst>
            </p:cNvPr>
            <p:cNvSpPr/>
            <p:nvPr/>
          </p:nvSpPr>
          <p:spPr>
            <a:xfrm>
              <a:off x="362302" y="2636912"/>
              <a:ext cx="4432672" cy="6480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285750" indent="-285750"/>
              <a:r>
                <a:rPr lang="de-DE" dirty="0">
                  <a:solidFill>
                    <a:schemeClr val="bg1"/>
                  </a:solidFill>
                </a:rPr>
                <a:t>N</a:t>
              </a:r>
              <a:r>
                <a:rPr lang="en-US" dirty="0" err="1">
                  <a:solidFill>
                    <a:schemeClr val="bg1"/>
                  </a:solidFill>
                </a:rPr>
                <a:t>ot</a:t>
              </a:r>
              <a:r>
                <a:rPr lang="en-US" dirty="0">
                  <a:solidFill>
                    <a:schemeClr val="bg1"/>
                  </a:solidFill>
                </a:rPr>
                <a:t> all sensors contribute to good results.</a:t>
              </a:r>
            </a:p>
          </p:txBody>
        </p:sp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72EAEEFE-8289-4F04-936D-F05620635653}"/>
                </a:ext>
              </a:extLst>
            </p:cNvPr>
            <p:cNvSpPr/>
            <p:nvPr/>
          </p:nvSpPr>
          <p:spPr>
            <a:xfrm>
              <a:off x="362302" y="3699967"/>
              <a:ext cx="4432672" cy="6480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285750" indent="-285750"/>
              <a:r>
                <a:rPr lang="de-DE" dirty="0">
                  <a:solidFill>
                    <a:schemeClr val="bg1"/>
                  </a:solidFill>
                </a:rPr>
                <a:t>Touch </a:t>
              </a:r>
              <a:r>
                <a:rPr lang="de-DE" dirty="0" err="1">
                  <a:solidFill>
                    <a:schemeClr val="bg1"/>
                  </a:solidFill>
                </a:rPr>
                <a:t>prediction</a:t>
              </a:r>
              <a:r>
                <a:rPr lang="de-DE" dirty="0">
                  <a:solidFill>
                    <a:schemeClr val="bg1"/>
                  </a:solidFill>
                </a:rPr>
                <a:t> on </a:t>
              </a:r>
              <a:r>
                <a:rPr lang="de-DE" dirty="0" err="1">
                  <a:solidFill>
                    <a:schemeClr val="bg1"/>
                  </a:solidFill>
                </a:rPr>
                <a:t>smartphones</a:t>
              </a:r>
              <a:r>
                <a:rPr lang="de-DE" dirty="0">
                  <a:solidFill>
                    <a:schemeClr val="bg1"/>
                  </a:solidFill>
                </a:rPr>
                <a:t> will </a:t>
              </a:r>
            </a:p>
            <a:p>
              <a:pPr marL="285750" indent="-285750"/>
              <a:r>
                <a:rPr lang="de-DE" dirty="0" err="1">
                  <a:solidFill>
                    <a:schemeClr val="bg1"/>
                  </a:solidFill>
                </a:rPr>
                <a:t>enhance</a:t>
              </a:r>
              <a:r>
                <a:rPr lang="de-DE" dirty="0">
                  <a:solidFill>
                    <a:schemeClr val="bg1"/>
                  </a:solidFill>
                </a:rPr>
                <a:t> </a:t>
              </a:r>
              <a:r>
                <a:rPr lang="de-DE" dirty="0" err="1">
                  <a:solidFill>
                    <a:schemeClr val="bg1"/>
                  </a:solidFill>
                </a:rPr>
                <a:t>interaction</a:t>
              </a:r>
              <a:r>
                <a:rPr lang="de-DE" dirty="0">
                  <a:solidFill>
                    <a:schemeClr val="bg1"/>
                  </a:solidFill>
                </a:rPr>
                <a:t> </a:t>
              </a:r>
              <a:r>
                <a:rPr lang="de-DE" dirty="0" err="1">
                  <a:solidFill>
                    <a:schemeClr val="bg1"/>
                  </a:solidFill>
                </a:rPr>
                <a:t>possibilities</a:t>
              </a:r>
              <a:r>
                <a:rPr lang="de-DE" dirty="0">
                  <a:solidFill>
                    <a:schemeClr val="bg1"/>
                  </a:solidFill>
                </a:rPr>
                <a:t>.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585351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nhaltsplatzhalter 5">
            <a:extLst>
              <a:ext uri="{FF2B5EF4-FFF2-40B4-BE49-F238E27FC236}">
                <a16:creationId xmlns:a16="http://schemas.microsoft.com/office/drawing/2014/main" id="{AC3149AD-9158-40A2-B9E0-C0E59B767C5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83" t="-1329" r="28108" b="1329"/>
          <a:stretch/>
        </p:blipFill>
        <p:spPr>
          <a:xfrm>
            <a:off x="5486048" y="-115832"/>
            <a:ext cx="4325353" cy="7014472"/>
          </a:xfrm>
          <a:prstGeom prst="rect">
            <a:avLst/>
          </a:prstGeom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B4AB131A-850C-4259-8167-779791F0B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D3987-26BA-49DC-BA24-72731371DC9F}" type="slidenum">
              <a:rPr lang="de-DE" smtClean="0"/>
              <a:pPr/>
              <a:t>2</a:t>
            </a:fld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9EDFE38E-5633-4DC9-9B58-EDC19B7132DF}"/>
              </a:ext>
            </a:extLst>
          </p:cNvPr>
          <p:cNvSpPr/>
          <p:nvPr/>
        </p:nvSpPr>
        <p:spPr>
          <a:xfrm rot="5400000">
            <a:off x="1917886" y="3513009"/>
            <a:ext cx="7122163" cy="96143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5E6015B-6C3D-4DA5-B45A-4B4A16CDFC03}"/>
              </a:ext>
            </a:extLst>
          </p:cNvPr>
          <p:cNvSpPr txBox="1">
            <a:spLocks/>
          </p:cNvSpPr>
          <p:nvPr/>
        </p:nvSpPr>
        <p:spPr>
          <a:xfrm>
            <a:off x="179512" y="378559"/>
            <a:ext cx="5040560" cy="86483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lang="de-DE" sz="3800" kern="1200">
                <a:solidFill>
                  <a:srgbClr val="137CBE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F5970F44-AFFE-4442-85F9-9ACEF10E598A}"/>
              </a:ext>
            </a:extLst>
          </p:cNvPr>
          <p:cNvSpPr/>
          <p:nvPr/>
        </p:nvSpPr>
        <p:spPr>
          <a:xfrm>
            <a:off x="2915816" y="6381328"/>
            <a:ext cx="1224136" cy="4273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Gruppieren 37">
            <a:extLst>
              <a:ext uri="{FF2B5EF4-FFF2-40B4-BE49-F238E27FC236}">
                <a16:creationId xmlns:a16="http://schemas.microsoft.com/office/drawing/2014/main" id="{BAB6A603-8118-47AE-95BE-9C6C556681EA}"/>
              </a:ext>
            </a:extLst>
          </p:cNvPr>
          <p:cNvGrpSpPr/>
          <p:nvPr/>
        </p:nvGrpSpPr>
        <p:grpSpPr>
          <a:xfrm>
            <a:off x="402744" y="833064"/>
            <a:ext cx="4564529" cy="2917522"/>
            <a:chOff x="449992" y="833064"/>
            <a:chExt cx="4564529" cy="2917522"/>
          </a:xfrm>
        </p:grpSpPr>
        <p:sp>
          <p:nvSpPr>
            <p:cNvPr id="41" name="Rechteck 40">
              <a:extLst>
                <a:ext uri="{FF2B5EF4-FFF2-40B4-BE49-F238E27FC236}">
                  <a16:creationId xmlns:a16="http://schemas.microsoft.com/office/drawing/2014/main" id="{94B4F874-6B9B-484D-81C8-072E62091A7F}"/>
                </a:ext>
              </a:extLst>
            </p:cNvPr>
            <p:cNvSpPr/>
            <p:nvPr/>
          </p:nvSpPr>
          <p:spPr>
            <a:xfrm>
              <a:off x="449992" y="3102586"/>
              <a:ext cx="4550400" cy="6480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none" numCol="1" rtlCol="0" anchor="ctr" anchorCtr="0">
              <a:noAutofit/>
            </a:bodyPr>
            <a:lstStyle/>
            <a:p>
              <a:pPr marL="285750" indent="-285750"/>
              <a:r>
                <a:rPr lang="en-US" dirty="0">
                  <a:solidFill>
                    <a:schemeClr val="bg1"/>
                  </a:solidFill>
                </a:rPr>
                <a:t>Predict where users want to touch.</a:t>
              </a:r>
            </a:p>
          </p:txBody>
        </p:sp>
        <p:sp>
          <p:nvSpPr>
            <p:cNvPr id="42" name="Rechteck 41">
              <a:extLst>
                <a:ext uri="{FF2B5EF4-FFF2-40B4-BE49-F238E27FC236}">
                  <a16:creationId xmlns:a16="http://schemas.microsoft.com/office/drawing/2014/main" id="{F5264F97-695E-4F1D-8057-D952D6F92C31}"/>
                </a:ext>
              </a:extLst>
            </p:cNvPr>
            <p:cNvSpPr/>
            <p:nvPr/>
          </p:nvSpPr>
          <p:spPr>
            <a:xfrm>
              <a:off x="453877" y="1970202"/>
              <a:ext cx="4550171" cy="64633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285750" indent="-285750"/>
              <a:r>
                <a:rPr lang="en-US" dirty="0">
                  <a:solidFill>
                    <a:schemeClr val="bg1"/>
                  </a:solidFill>
                </a:rPr>
                <a:t>Whole front screen can not be reached</a:t>
              </a:r>
            </a:p>
            <a:p>
              <a:pPr marL="285750" indent="-285750"/>
              <a:r>
                <a:rPr lang="en-US" dirty="0">
                  <a:solidFill>
                    <a:schemeClr val="bg1"/>
                  </a:solidFill>
                </a:rPr>
                <a:t>without changing the grip.</a:t>
              </a:r>
            </a:p>
          </p:txBody>
        </p:sp>
        <p:sp>
          <p:nvSpPr>
            <p:cNvPr id="43" name="Rechteck 42">
              <a:extLst>
                <a:ext uri="{FF2B5EF4-FFF2-40B4-BE49-F238E27FC236}">
                  <a16:creationId xmlns:a16="http://schemas.microsoft.com/office/drawing/2014/main" id="{4EE8498A-F4D4-4754-ADE9-654DA13B6B7D}"/>
                </a:ext>
              </a:extLst>
            </p:cNvPr>
            <p:cNvSpPr/>
            <p:nvPr/>
          </p:nvSpPr>
          <p:spPr>
            <a:xfrm>
              <a:off x="464121" y="833064"/>
              <a:ext cx="4550400" cy="6480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285750" indent="-285750"/>
              <a:r>
                <a:rPr lang="en-US" dirty="0">
                  <a:solidFill>
                    <a:schemeClr val="bg1"/>
                  </a:solidFill>
                </a:rPr>
                <a:t>Smartphone sizes are increasing steadily.</a:t>
              </a:r>
            </a:p>
          </p:txBody>
        </p:sp>
      </p:grpSp>
      <p:sp>
        <p:nvSpPr>
          <p:cNvPr id="44" name="Rechteck 43">
            <a:extLst>
              <a:ext uri="{FF2B5EF4-FFF2-40B4-BE49-F238E27FC236}">
                <a16:creationId xmlns:a16="http://schemas.microsoft.com/office/drawing/2014/main" id="{F42357AC-F806-4886-9557-212C107FD8C7}"/>
              </a:ext>
            </a:extLst>
          </p:cNvPr>
          <p:cNvSpPr/>
          <p:nvPr/>
        </p:nvSpPr>
        <p:spPr>
          <a:xfrm>
            <a:off x="3131839" y="6474822"/>
            <a:ext cx="229905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chemeClr val="bg1">
                    <a:lumMod val="65000"/>
                  </a:schemeClr>
                </a:solidFill>
              </a:rPr>
              <a:t>https://www.pexels.com/photo/person-holding-smartphone-white-sitting-1310532/</a:t>
            </a:r>
          </a:p>
        </p:txBody>
      </p:sp>
    </p:spTree>
    <p:extLst>
      <p:ext uri="{BB962C8B-B14F-4D97-AF65-F5344CB8AC3E}">
        <p14:creationId xmlns:p14="http://schemas.microsoft.com/office/powerpoint/2010/main" val="15686992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nhaltsplatzhalter 5">
            <a:extLst>
              <a:ext uri="{FF2B5EF4-FFF2-40B4-BE49-F238E27FC236}">
                <a16:creationId xmlns:a16="http://schemas.microsoft.com/office/drawing/2014/main" id="{AC3149AD-9158-40A2-B9E0-C0E59B767C5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83" t="-1329" r="28108" b="1329"/>
          <a:stretch/>
        </p:blipFill>
        <p:spPr>
          <a:xfrm>
            <a:off x="5486048" y="-115832"/>
            <a:ext cx="4325353" cy="7014472"/>
          </a:xfrm>
          <a:prstGeom prst="rect">
            <a:avLst/>
          </a:prstGeom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B4AB131A-850C-4259-8167-779791F0B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D3987-26BA-49DC-BA24-72731371DC9F}" type="slidenum">
              <a:rPr lang="de-DE" smtClean="0"/>
              <a:pPr/>
              <a:t>3</a:t>
            </a:fld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9EDFE38E-5633-4DC9-9B58-EDC19B7132DF}"/>
              </a:ext>
            </a:extLst>
          </p:cNvPr>
          <p:cNvSpPr/>
          <p:nvPr/>
        </p:nvSpPr>
        <p:spPr>
          <a:xfrm rot="5400000">
            <a:off x="1917886" y="3513009"/>
            <a:ext cx="7122163" cy="96143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F5970F44-AFFE-4442-85F9-9ACEF10E598A}"/>
              </a:ext>
            </a:extLst>
          </p:cNvPr>
          <p:cNvSpPr/>
          <p:nvPr/>
        </p:nvSpPr>
        <p:spPr>
          <a:xfrm>
            <a:off x="2915816" y="6381328"/>
            <a:ext cx="1224136" cy="4273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C26CE69B-9977-404D-8A00-51D124C0C300}"/>
              </a:ext>
            </a:extLst>
          </p:cNvPr>
          <p:cNvGrpSpPr/>
          <p:nvPr/>
        </p:nvGrpSpPr>
        <p:grpSpPr>
          <a:xfrm>
            <a:off x="395536" y="833064"/>
            <a:ext cx="4571737" cy="5191872"/>
            <a:chOff x="442784" y="833064"/>
            <a:chExt cx="4571737" cy="5191872"/>
          </a:xfrm>
        </p:grpSpPr>
        <p:sp>
          <p:nvSpPr>
            <p:cNvPr id="19" name="Rechteck 18">
              <a:extLst>
                <a:ext uri="{FF2B5EF4-FFF2-40B4-BE49-F238E27FC236}">
                  <a16:creationId xmlns:a16="http://schemas.microsoft.com/office/drawing/2014/main" id="{2DC93028-A2D7-4193-A883-3D438CBA5745}"/>
                </a:ext>
              </a:extLst>
            </p:cNvPr>
            <p:cNvSpPr/>
            <p:nvPr/>
          </p:nvSpPr>
          <p:spPr>
            <a:xfrm>
              <a:off x="442784" y="5376864"/>
              <a:ext cx="4550400" cy="648072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solidFill>
                    <a:schemeClr val="bg1"/>
                  </a:solidFill>
                </a:rPr>
                <a:t>Enhance content for further information gathering.</a:t>
              </a:r>
            </a:p>
          </p:txBody>
        </p:sp>
        <p:sp>
          <p:nvSpPr>
            <p:cNvPr id="20" name="Rechteck 19">
              <a:extLst>
                <a:ext uri="{FF2B5EF4-FFF2-40B4-BE49-F238E27FC236}">
                  <a16:creationId xmlns:a16="http://schemas.microsoft.com/office/drawing/2014/main" id="{F6F3CB0C-FF09-4335-A799-DC4D0EC0DDDE}"/>
                </a:ext>
              </a:extLst>
            </p:cNvPr>
            <p:cNvSpPr/>
            <p:nvPr/>
          </p:nvSpPr>
          <p:spPr>
            <a:xfrm>
              <a:off x="460596" y="4242811"/>
              <a:ext cx="4550400" cy="6480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solidFill>
                    <a:schemeClr val="bg1"/>
                  </a:solidFill>
                </a:rPr>
                <a:t>Preload content based on future touch.</a:t>
              </a:r>
            </a:p>
          </p:txBody>
        </p:sp>
        <p:sp>
          <p:nvSpPr>
            <p:cNvPr id="22" name="Rechteck 21">
              <a:extLst>
                <a:ext uri="{FF2B5EF4-FFF2-40B4-BE49-F238E27FC236}">
                  <a16:creationId xmlns:a16="http://schemas.microsoft.com/office/drawing/2014/main" id="{191E2FAA-73FD-474F-9EAA-A2F099FC443C}"/>
                </a:ext>
              </a:extLst>
            </p:cNvPr>
            <p:cNvSpPr/>
            <p:nvPr/>
          </p:nvSpPr>
          <p:spPr>
            <a:xfrm>
              <a:off x="449992" y="3102586"/>
              <a:ext cx="4550400" cy="6480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none" numCol="1" rtlCol="0" anchor="ctr" anchorCtr="0">
              <a:noAutofit/>
            </a:bodyPr>
            <a:lstStyle/>
            <a:p>
              <a:pPr marL="285750" indent="-285750"/>
              <a:r>
                <a:rPr lang="en-US" dirty="0">
                  <a:solidFill>
                    <a:schemeClr val="bg1"/>
                  </a:solidFill>
                </a:rPr>
                <a:t>Predict where users want to touch.</a:t>
              </a:r>
            </a:p>
          </p:txBody>
        </p:sp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89684224-6B0C-4163-90BE-ED7E253E5976}"/>
                </a:ext>
              </a:extLst>
            </p:cNvPr>
            <p:cNvSpPr/>
            <p:nvPr/>
          </p:nvSpPr>
          <p:spPr>
            <a:xfrm>
              <a:off x="453877" y="1970202"/>
              <a:ext cx="4550171" cy="64633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285750" indent="-285750"/>
              <a:r>
                <a:rPr lang="en-US" dirty="0">
                  <a:solidFill>
                    <a:schemeClr val="bg1"/>
                  </a:solidFill>
                </a:rPr>
                <a:t>Whole front screen can not be reached</a:t>
              </a:r>
            </a:p>
            <a:p>
              <a:pPr marL="285750" indent="-285750"/>
              <a:r>
                <a:rPr lang="en-US" dirty="0">
                  <a:solidFill>
                    <a:schemeClr val="bg1"/>
                  </a:solidFill>
                </a:rPr>
                <a:t>without changing the grip.</a:t>
              </a:r>
            </a:p>
          </p:txBody>
        </p:sp>
        <p:sp>
          <p:nvSpPr>
            <p:cNvPr id="24" name="Rechteck 23">
              <a:extLst>
                <a:ext uri="{FF2B5EF4-FFF2-40B4-BE49-F238E27FC236}">
                  <a16:creationId xmlns:a16="http://schemas.microsoft.com/office/drawing/2014/main" id="{C03B8396-677C-4695-8CB4-0991BF3DFA39}"/>
                </a:ext>
              </a:extLst>
            </p:cNvPr>
            <p:cNvSpPr/>
            <p:nvPr/>
          </p:nvSpPr>
          <p:spPr>
            <a:xfrm>
              <a:off x="464121" y="833064"/>
              <a:ext cx="4550400" cy="6480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285750" indent="-285750"/>
              <a:r>
                <a:rPr lang="en-US" dirty="0">
                  <a:solidFill>
                    <a:schemeClr val="bg1"/>
                  </a:solidFill>
                </a:rPr>
                <a:t>Smartphone sizes are increasing steadily.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967225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rafik 21">
            <a:extLst>
              <a:ext uri="{FF2B5EF4-FFF2-40B4-BE49-F238E27FC236}">
                <a16:creationId xmlns:a16="http://schemas.microsoft.com/office/drawing/2014/main" id="{CF168F7A-0A9F-47EF-AA70-05358EB2D2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2660" y="2708862"/>
            <a:ext cx="3617590" cy="3168410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2EEA400E-7609-4AD0-93BD-04A948E970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3245" y="0"/>
            <a:ext cx="1905139" cy="2767965"/>
          </a:xfrm>
          <a:prstGeom prst="rect">
            <a:avLst/>
          </a:prstGeom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B4AB131A-850C-4259-8167-779791F0B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D3987-26BA-49DC-BA24-72731371DC9F}" type="slidenum">
              <a:rPr lang="de-DE" smtClean="0"/>
              <a:pPr/>
              <a:t>4</a:t>
            </a:fld>
            <a:endParaRPr lang="de-DE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2FB3E10-A02C-43F1-8CAC-F1AC97E2A2A8}"/>
              </a:ext>
            </a:extLst>
          </p:cNvPr>
          <p:cNvSpPr/>
          <p:nvPr/>
        </p:nvSpPr>
        <p:spPr>
          <a:xfrm>
            <a:off x="0" y="5877272"/>
            <a:ext cx="9143999" cy="144016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9EDFE38E-5633-4DC9-9B58-EDC19B7132DF}"/>
              </a:ext>
            </a:extLst>
          </p:cNvPr>
          <p:cNvSpPr/>
          <p:nvPr/>
        </p:nvSpPr>
        <p:spPr>
          <a:xfrm rot="5400000">
            <a:off x="2475306" y="2955590"/>
            <a:ext cx="5976000" cy="6481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DD42052-A879-45B9-A8FC-71F39234EABE}"/>
              </a:ext>
            </a:extLst>
          </p:cNvPr>
          <p:cNvSpPr txBox="1">
            <a:spLocks/>
          </p:cNvSpPr>
          <p:nvPr/>
        </p:nvSpPr>
        <p:spPr>
          <a:xfrm>
            <a:off x="251520" y="378559"/>
            <a:ext cx="5166936" cy="86483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lang="de-DE" sz="3800" kern="1200">
                <a:solidFill>
                  <a:srgbClr val="137CBE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chemeClr val="tx1"/>
                </a:solidFill>
              </a:rPr>
              <a:t>28 Frames </a:t>
            </a:r>
            <a:r>
              <a:rPr lang="de-DE" dirty="0" err="1">
                <a:solidFill>
                  <a:schemeClr val="tx1"/>
                </a:solidFill>
              </a:rPr>
              <a:t>Later</a:t>
            </a:r>
            <a:br>
              <a:rPr lang="de-DE" dirty="0">
                <a:solidFill>
                  <a:schemeClr val="tx1"/>
                </a:solidFill>
              </a:rPr>
            </a:br>
            <a:r>
              <a:rPr lang="en-US" sz="1800" dirty="0">
                <a:solidFill>
                  <a:schemeClr val="tx1"/>
                </a:solidFill>
              </a:rPr>
              <a:t>Predicting Screen Touches </a:t>
            </a:r>
            <a:br>
              <a:rPr lang="en-US" sz="1800" dirty="0">
                <a:solidFill>
                  <a:schemeClr val="tx1"/>
                </a:solidFill>
              </a:rPr>
            </a:br>
            <a:r>
              <a:rPr lang="en-US" sz="1800" dirty="0">
                <a:solidFill>
                  <a:schemeClr val="tx1"/>
                </a:solidFill>
              </a:rPr>
              <a:t>From Back-of-Device Grip Changes</a:t>
            </a:r>
          </a:p>
        </p:txBody>
      </p:sp>
      <p:pic>
        <p:nvPicPr>
          <p:cNvPr id="15" name="Inhaltsplatzhalter 14">
            <a:extLst>
              <a:ext uri="{FF2B5EF4-FFF2-40B4-BE49-F238E27FC236}">
                <a16:creationId xmlns:a16="http://schemas.microsoft.com/office/drawing/2014/main" id="{BDE42022-F161-4A97-A1CB-D058DE0ADB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313"/>
          <a:stretch/>
        </p:blipFill>
        <p:spPr>
          <a:xfrm>
            <a:off x="5508156" y="-250"/>
            <a:ext cx="1801964" cy="2709112"/>
          </a:xfrm>
        </p:spPr>
      </p:pic>
      <p:sp>
        <p:nvSpPr>
          <p:cNvPr id="19" name="Textfeld 18">
            <a:extLst>
              <a:ext uri="{FF2B5EF4-FFF2-40B4-BE49-F238E27FC236}">
                <a16:creationId xmlns:a16="http://schemas.microsoft.com/office/drawing/2014/main" id="{C76772F3-7E7D-4896-83BE-5F2638A03BA6}"/>
              </a:ext>
            </a:extLst>
          </p:cNvPr>
          <p:cNvSpPr txBox="1"/>
          <p:nvPr/>
        </p:nvSpPr>
        <p:spPr>
          <a:xfrm>
            <a:off x="4427984" y="6119718"/>
            <a:ext cx="46085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 err="1">
                <a:solidFill>
                  <a:schemeClr val="bg1">
                    <a:lumMod val="65000"/>
                  </a:schemeClr>
                </a:solidFill>
              </a:rPr>
              <a:t>Faizuddin</a:t>
            </a:r>
            <a:r>
              <a:rPr lang="en-US" sz="700" dirty="0">
                <a:solidFill>
                  <a:schemeClr val="bg1">
                    <a:lumMod val="65000"/>
                  </a:schemeClr>
                </a:solidFill>
              </a:rPr>
              <a:t>, M., Noor, M., Ramsay, A., Hughes, S., Rogers, S., Williamson, J., &amp; Murray-smith, R. (2014). 28 Frames Later : Predicting Screen Touches From Back-of-Device Grip Changes. </a:t>
            </a:r>
            <a:r>
              <a:rPr lang="en-US" sz="700" i="1" dirty="0">
                <a:solidFill>
                  <a:schemeClr val="bg1">
                    <a:lumMod val="65000"/>
                  </a:schemeClr>
                </a:solidFill>
              </a:rPr>
              <a:t>Proceedings of the SIGCHI Conference on Human Factors in Computing Systems</a:t>
            </a:r>
            <a:r>
              <a:rPr lang="en-US" sz="700" dirty="0">
                <a:solidFill>
                  <a:schemeClr val="bg1">
                    <a:lumMod val="65000"/>
                  </a:schemeClr>
                </a:solidFill>
              </a:rPr>
              <a:t>, 2005–2008. https://doi.org/10.1145/2556288.2557148</a:t>
            </a:r>
          </a:p>
          <a:p>
            <a:endParaRPr lang="en-US" sz="7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BC04C356-A6EB-463B-9BEF-7327015EA7FD}"/>
              </a:ext>
            </a:extLst>
          </p:cNvPr>
          <p:cNvSpPr/>
          <p:nvPr/>
        </p:nvSpPr>
        <p:spPr>
          <a:xfrm>
            <a:off x="2915816" y="6381328"/>
            <a:ext cx="1224136" cy="4273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Inhaltsplatzhalter 1">
            <a:extLst>
              <a:ext uri="{FF2B5EF4-FFF2-40B4-BE49-F238E27FC236}">
                <a16:creationId xmlns:a16="http://schemas.microsoft.com/office/drawing/2014/main" id="{A1F0944F-9682-471F-9F0D-67A8D1A77A84}"/>
              </a:ext>
            </a:extLst>
          </p:cNvPr>
          <p:cNvSpPr txBox="1">
            <a:spLocks/>
          </p:cNvSpPr>
          <p:nvPr/>
        </p:nvSpPr>
        <p:spPr>
          <a:xfrm>
            <a:off x="251520" y="1603432"/>
            <a:ext cx="4968552" cy="40578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rgbClr val="137CBE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rgbClr val="137CBE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rgbClr val="137CBE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rgbClr val="137CBE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rgbClr val="137CBE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Analyze grip change with 24 sensors on the phones‘ laterals and back side</a:t>
            </a:r>
          </a:p>
          <a:p>
            <a:endParaRPr lang="en-US" dirty="0"/>
          </a:p>
          <a:p>
            <a:r>
              <a:rPr lang="en-US" dirty="0"/>
              <a:t>Predict future touch positions</a:t>
            </a:r>
          </a:p>
          <a:p>
            <a:endParaRPr lang="en-US" dirty="0"/>
          </a:p>
          <a:p>
            <a:r>
              <a:rPr lang="en-US" dirty="0"/>
              <a:t>Achievement of an accuracy of 18 mm and predicting touches 200ms in the future</a:t>
            </a:r>
          </a:p>
        </p:txBody>
      </p:sp>
    </p:spTree>
    <p:extLst>
      <p:ext uri="{BB962C8B-B14F-4D97-AF65-F5344CB8AC3E}">
        <p14:creationId xmlns:p14="http://schemas.microsoft.com/office/powerpoint/2010/main" val="38812645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>
            <a:extLst>
              <a:ext uri="{FF2B5EF4-FFF2-40B4-BE49-F238E27FC236}">
                <a16:creationId xmlns:a16="http://schemas.microsoft.com/office/drawing/2014/main" id="{3B48165B-8E44-4469-BD1A-2232936BD2E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47"/>
          <a:stretch/>
        </p:blipFill>
        <p:spPr>
          <a:xfrm>
            <a:off x="5508156" y="4149"/>
            <a:ext cx="3645392" cy="1617005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FB85DA1F-AF61-4539-8945-56DFDA792F6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69" b="16848"/>
          <a:stretch/>
        </p:blipFill>
        <p:spPr>
          <a:xfrm>
            <a:off x="5495716" y="1607182"/>
            <a:ext cx="3674827" cy="2037842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D0CFD223-167E-4459-8B08-94D43D7C306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156" y="3624274"/>
            <a:ext cx="3635843" cy="2243126"/>
          </a:xfrm>
          <a:prstGeom prst="rect">
            <a:avLst/>
          </a:prstGeom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B4AB131A-850C-4259-8167-779791F0B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D3987-26BA-49DC-BA24-72731371DC9F}" type="slidenum">
              <a:rPr lang="de-DE" smtClean="0"/>
              <a:pPr/>
              <a:t>5</a:t>
            </a:fld>
            <a:endParaRPr lang="de-DE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2FB3E10-A02C-43F1-8CAC-F1AC97E2A2A8}"/>
              </a:ext>
            </a:extLst>
          </p:cNvPr>
          <p:cNvSpPr/>
          <p:nvPr/>
        </p:nvSpPr>
        <p:spPr>
          <a:xfrm>
            <a:off x="0" y="5877272"/>
            <a:ext cx="9143999" cy="144016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9EDFE38E-5633-4DC9-9B58-EDC19B7132DF}"/>
              </a:ext>
            </a:extLst>
          </p:cNvPr>
          <p:cNvSpPr/>
          <p:nvPr/>
        </p:nvSpPr>
        <p:spPr>
          <a:xfrm rot="5400000">
            <a:off x="2475306" y="2955590"/>
            <a:ext cx="5976000" cy="6481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DD42052-A879-45B9-A8FC-71F39234EABE}"/>
              </a:ext>
            </a:extLst>
          </p:cNvPr>
          <p:cNvSpPr txBox="1">
            <a:spLocks/>
          </p:cNvSpPr>
          <p:nvPr/>
        </p:nvSpPr>
        <p:spPr>
          <a:xfrm>
            <a:off x="251520" y="378559"/>
            <a:ext cx="5166936" cy="86483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lang="de-DE" sz="3800" kern="1200">
                <a:solidFill>
                  <a:srgbClr val="137CBE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 err="1">
                <a:solidFill>
                  <a:schemeClr val="tx1"/>
                </a:solidFill>
              </a:rPr>
              <a:t>PredicTouch</a:t>
            </a:r>
            <a:br>
              <a:rPr lang="de-DE" dirty="0">
                <a:solidFill>
                  <a:schemeClr val="tx1"/>
                </a:solidFill>
              </a:rPr>
            </a:br>
            <a:r>
              <a:rPr lang="en-US" sz="1800" dirty="0">
                <a:solidFill>
                  <a:schemeClr val="tx1"/>
                </a:solidFill>
              </a:rPr>
              <a:t>Reducing Touchscreen Latency using Neural Nets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C76772F3-7E7D-4896-83BE-5F2638A03BA6}"/>
              </a:ext>
            </a:extLst>
          </p:cNvPr>
          <p:cNvSpPr txBox="1"/>
          <p:nvPr/>
        </p:nvSpPr>
        <p:spPr>
          <a:xfrm>
            <a:off x="4427984" y="6119718"/>
            <a:ext cx="46085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solidFill>
                  <a:schemeClr val="bg1">
                    <a:lumMod val="65000"/>
                  </a:schemeClr>
                </a:solidFill>
              </a:rPr>
              <a:t>Le, H. V., Schwind, V., </a:t>
            </a:r>
            <a:r>
              <a:rPr lang="en-US" sz="700" dirty="0" err="1">
                <a:solidFill>
                  <a:schemeClr val="bg1">
                    <a:lumMod val="65000"/>
                  </a:schemeClr>
                </a:solidFill>
              </a:rPr>
              <a:t>Göttlich</a:t>
            </a:r>
            <a:r>
              <a:rPr lang="en-US" sz="700" dirty="0">
                <a:solidFill>
                  <a:schemeClr val="bg1">
                    <a:lumMod val="65000"/>
                  </a:schemeClr>
                </a:solidFill>
              </a:rPr>
              <a:t>, P., &amp; </a:t>
            </a:r>
            <a:r>
              <a:rPr lang="en-US" sz="700" dirty="0" err="1">
                <a:solidFill>
                  <a:schemeClr val="bg1">
                    <a:lumMod val="65000"/>
                  </a:schemeClr>
                </a:solidFill>
              </a:rPr>
              <a:t>Henze</a:t>
            </a:r>
            <a:r>
              <a:rPr lang="en-US" sz="700" dirty="0">
                <a:solidFill>
                  <a:schemeClr val="bg1">
                    <a:lumMod val="65000"/>
                  </a:schemeClr>
                </a:solidFill>
              </a:rPr>
              <a:t>, N. (2017). </a:t>
            </a:r>
            <a:r>
              <a:rPr lang="en-US" sz="700" dirty="0" err="1">
                <a:solidFill>
                  <a:schemeClr val="bg1">
                    <a:lumMod val="65000"/>
                  </a:schemeClr>
                </a:solidFill>
              </a:rPr>
              <a:t>PredicTouch</a:t>
            </a:r>
            <a:r>
              <a:rPr lang="en-US" sz="700" dirty="0">
                <a:solidFill>
                  <a:schemeClr val="bg1">
                    <a:lumMod val="65000"/>
                  </a:schemeClr>
                </a:solidFill>
              </a:rPr>
              <a:t>. In Proceedings of the Interactive Surfaces and Spaces on ZZZ - ISS ’17 (pp. 230–239). https://doi.org/10.1145/3132272.3134138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30223565-6532-443F-8FAC-5F52F0A40EE7}"/>
              </a:ext>
            </a:extLst>
          </p:cNvPr>
          <p:cNvSpPr txBox="1"/>
          <p:nvPr/>
        </p:nvSpPr>
        <p:spPr>
          <a:xfrm>
            <a:off x="251520" y="1701529"/>
            <a:ext cx="5165926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137CBE"/>
              </a:buClr>
              <a:buFont typeface="Wingdings" panose="05000000000000000000" pitchFamily="2" charset="2"/>
              <a:buChar char="§"/>
            </a:pPr>
            <a:r>
              <a:rPr lang="en-US" sz="2000" dirty="0"/>
              <a:t>Reduce perceivable touchscreen latency by predicting future positions on touchscreen</a:t>
            </a:r>
          </a:p>
          <a:p>
            <a:pPr marL="285750" indent="-285750">
              <a:buClr>
                <a:srgbClr val="137CBE"/>
              </a:buClr>
              <a:buFont typeface="Wingdings" panose="05000000000000000000" pitchFamily="2" charset="2"/>
              <a:buChar char="§"/>
            </a:pPr>
            <a:endParaRPr lang="en-US" sz="2000" dirty="0"/>
          </a:p>
          <a:p>
            <a:pPr marL="285750" indent="-285750">
              <a:buClr>
                <a:srgbClr val="137CBE"/>
              </a:buClr>
              <a:buFont typeface="Wingdings" panose="05000000000000000000" pitchFamily="2" charset="2"/>
              <a:buChar char="§"/>
            </a:pPr>
            <a:r>
              <a:rPr lang="en-US" sz="2000" dirty="0"/>
              <a:t>Neural network combines IMU data with touch trajectories to predict future trajectories</a:t>
            </a:r>
          </a:p>
          <a:p>
            <a:pPr marL="285750" indent="-285750">
              <a:buClr>
                <a:srgbClr val="137CBE"/>
              </a:buClr>
              <a:buFont typeface="Wingdings" panose="05000000000000000000" pitchFamily="2" charset="2"/>
              <a:buChar char="§"/>
            </a:pPr>
            <a:endParaRPr lang="en-US" sz="2000" dirty="0"/>
          </a:p>
          <a:p>
            <a:pPr marL="285750" indent="-285750">
              <a:buClr>
                <a:srgbClr val="137CBE"/>
              </a:buClr>
              <a:buFont typeface="Wingdings" panose="05000000000000000000" pitchFamily="2" charset="2"/>
              <a:buChar char="§"/>
            </a:pPr>
            <a:r>
              <a:rPr lang="en-US" sz="2000" dirty="0"/>
              <a:t>Predicting 66ms into the future increases users’ throughput by 15% and 17% for finger and stylus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AB324903-E3FB-49B0-9069-27ADB3760E1C}"/>
              </a:ext>
            </a:extLst>
          </p:cNvPr>
          <p:cNvSpPr/>
          <p:nvPr/>
        </p:nvSpPr>
        <p:spPr>
          <a:xfrm>
            <a:off x="2915816" y="6381328"/>
            <a:ext cx="1224136" cy="4273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9582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nhaltsplatzhalter 5">
            <a:extLst>
              <a:ext uri="{FF2B5EF4-FFF2-40B4-BE49-F238E27FC236}">
                <a16:creationId xmlns:a16="http://schemas.microsoft.com/office/drawing/2014/main" id="{C767F95E-95B4-4B30-8D2B-14C8F984E50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83" t="-1329" r="28108" b="1329"/>
          <a:stretch/>
        </p:blipFill>
        <p:spPr>
          <a:xfrm>
            <a:off x="5486048" y="-115832"/>
            <a:ext cx="4325353" cy="7014472"/>
          </a:xfrm>
          <a:prstGeom prst="rect">
            <a:avLst/>
          </a:prstGeom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B4AB131A-850C-4259-8167-779791F0B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D3987-26BA-49DC-BA24-72731371DC9F}" type="slidenum">
              <a:rPr lang="de-DE" smtClean="0"/>
              <a:pPr/>
              <a:t>6</a:t>
            </a:fld>
            <a:endParaRPr lang="de-DE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5E6015B-6C3D-4DA5-B45A-4B4A16CDFC03}"/>
              </a:ext>
            </a:extLst>
          </p:cNvPr>
          <p:cNvSpPr txBox="1">
            <a:spLocks/>
          </p:cNvSpPr>
          <p:nvPr/>
        </p:nvSpPr>
        <p:spPr>
          <a:xfrm>
            <a:off x="179512" y="378559"/>
            <a:ext cx="5040560" cy="86483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lang="de-DE" sz="3800" kern="1200">
                <a:solidFill>
                  <a:srgbClr val="137CBE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Titel 3">
            <a:extLst>
              <a:ext uri="{FF2B5EF4-FFF2-40B4-BE49-F238E27FC236}">
                <a16:creationId xmlns:a16="http://schemas.microsoft.com/office/drawing/2014/main" id="{0A2C9DC7-669E-4C17-8EF8-5090B326AB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946" y="228601"/>
            <a:ext cx="8641006" cy="1094166"/>
          </a:xfrm>
        </p:spPr>
        <p:txBody>
          <a:bodyPr/>
          <a:lstStyle/>
          <a:p>
            <a:r>
              <a:rPr lang="de-DE" dirty="0"/>
              <a:t>New Approach</a:t>
            </a:r>
            <a:endParaRPr lang="en-US" noProof="0" dirty="0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79426AB2-AA54-4F86-A545-1CF06BADC171}"/>
              </a:ext>
            </a:extLst>
          </p:cNvPr>
          <p:cNvSpPr/>
          <p:nvPr/>
        </p:nvSpPr>
        <p:spPr>
          <a:xfrm>
            <a:off x="2915816" y="6381328"/>
            <a:ext cx="1224136" cy="4273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C89B19DC-D108-4154-B297-7FAAF48D9FDE}"/>
              </a:ext>
            </a:extLst>
          </p:cNvPr>
          <p:cNvSpPr/>
          <p:nvPr/>
        </p:nvSpPr>
        <p:spPr>
          <a:xfrm rot="5400000">
            <a:off x="1917886" y="3513009"/>
            <a:ext cx="7122163" cy="96143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D7A47BD4-FCE9-401D-8DDA-C8FEB6A1D7D2}"/>
              </a:ext>
            </a:extLst>
          </p:cNvPr>
          <p:cNvGrpSpPr/>
          <p:nvPr/>
        </p:nvGrpSpPr>
        <p:grpSpPr>
          <a:xfrm>
            <a:off x="381640" y="1778169"/>
            <a:ext cx="4550400" cy="3301663"/>
            <a:chOff x="293437" y="1320146"/>
            <a:chExt cx="4550400" cy="3301663"/>
          </a:xfrm>
        </p:grpSpPr>
        <p:sp>
          <p:nvSpPr>
            <p:cNvPr id="20" name="Rechteck 19">
              <a:extLst>
                <a:ext uri="{FF2B5EF4-FFF2-40B4-BE49-F238E27FC236}">
                  <a16:creationId xmlns:a16="http://schemas.microsoft.com/office/drawing/2014/main" id="{3136A16B-0E7D-420B-BF5F-6211D8F571A8}"/>
                </a:ext>
              </a:extLst>
            </p:cNvPr>
            <p:cNvSpPr/>
            <p:nvPr/>
          </p:nvSpPr>
          <p:spPr>
            <a:xfrm>
              <a:off x="293437" y="1320146"/>
              <a:ext cx="4550400" cy="6480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285750" indent="-285750"/>
              <a:r>
                <a:rPr lang="en-US" dirty="0">
                  <a:solidFill>
                    <a:schemeClr val="bg1"/>
                  </a:solidFill>
                </a:rPr>
                <a:t>Use IMU data to predict future touches.</a:t>
              </a:r>
            </a:p>
          </p:txBody>
        </p:sp>
        <p:sp>
          <p:nvSpPr>
            <p:cNvPr id="21" name="Rechteck 20">
              <a:extLst>
                <a:ext uri="{FF2B5EF4-FFF2-40B4-BE49-F238E27FC236}">
                  <a16:creationId xmlns:a16="http://schemas.microsoft.com/office/drawing/2014/main" id="{B42FF02A-680A-4207-971F-EBDEB0EFEEAE}"/>
                </a:ext>
              </a:extLst>
            </p:cNvPr>
            <p:cNvSpPr/>
            <p:nvPr/>
          </p:nvSpPr>
          <p:spPr>
            <a:xfrm>
              <a:off x="293437" y="2203744"/>
              <a:ext cx="4550400" cy="64633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marL="285750" indent="-285750"/>
              <a:r>
                <a:rPr lang="en-US" dirty="0">
                  <a:solidFill>
                    <a:schemeClr val="bg1"/>
                  </a:solidFill>
                </a:rPr>
                <a:t>IMUs are better suited for ordinary usage </a:t>
              </a:r>
            </a:p>
            <a:p>
              <a:pPr marL="285750" indent="-285750"/>
              <a:r>
                <a:rPr lang="en-US" dirty="0">
                  <a:solidFill>
                    <a:schemeClr val="bg1"/>
                  </a:solidFill>
                </a:rPr>
                <a:t>than additional sensors.</a:t>
              </a:r>
            </a:p>
          </p:txBody>
        </p:sp>
        <p:sp>
          <p:nvSpPr>
            <p:cNvPr id="22" name="Rechteck 21">
              <a:extLst>
                <a:ext uri="{FF2B5EF4-FFF2-40B4-BE49-F238E27FC236}">
                  <a16:creationId xmlns:a16="http://schemas.microsoft.com/office/drawing/2014/main" id="{0E962D52-3336-4634-AF18-381A50E1A417}"/>
                </a:ext>
              </a:extLst>
            </p:cNvPr>
            <p:cNvSpPr/>
            <p:nvPr/>
          </p:nvSpPr>
          <p:spPr>
            <a:xfrm>
              <a:off x="293437" y="3085673"/>
              <a:ext cx="4550400" cy="6480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285750" indent="-285750"/>
              <a:r>
                <a:rPr lang="en-US" dirty="0">
                  <a:solidFill>
                    <a:schemeClr val="bg1"/>
                  </a:solidFill>
                </a:rPr>
                <a:t>Suitability in natural environments.</a:t>
              </a:r>
            </a:p>
          </p:txBody>
        </p:sp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29759DC7-90B2-4AF5-9903-E88125BA56C8}"/>
                </a:ext>
              </a:extLst>
            </p:cNvPr>
            <p:cNvSpPr/>
            <p:nvPr/>
          </p:nvSpPr>
          <p:spPr>
            <a:xfrm>
              <a:off x="293437" y="3973809"/>
              <a:ext cx="4550400" cy="6480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285750" indent="-285750"/>
              <a:r>
                <a:rPr lang="en-US" dirty="0">
                  <a:solidFill>
                    <a:schemeClr val="bg1"/>
                  </a:solidFill>
                </a:rPr>
                <a:t>Drive development for accuracy.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151237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5CC4C00C-EEEC-4D16-9417-78E7A52173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183179" y="6381328"/>
            <a:ext cx="2709301" cy="427392"/>
          </a:xfrm>
        </p:spPr>
        <p:txBody>
          <a:bodyPr/>
          <a:lstStyle/>
          <a:p>
            <a:fld id="{29AD3987-26BA-49DC-BA24-72731371DC9F}" type="slidenum">
              <a:rPr lang="de-DE" smtClean="0"/>
              <a:pPr/>
              <a:t>7</a:t>
            </a:fld>
            <a:endParaRPr lang="de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8C6199C-6A4A-406B-A292-6DEBFBEF6F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946" y="228601"/>
            <a:ext cx="8641006" cy="1094166"/>
          </a:xfrm>
        </p:spPr>
        <p:txBody>
          <a:bodyPr/>
          <a:lstStyle/>
          <a:p>
            <a:r>
              <a:rPr lang="de-DE" dirty="0"/>
              <a:t>Design</a:t>
            </a:r>
            <a:endParaRPr lang="en-US" noProof="0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E21DCE8F-432C-498C-836F-8F5E5E169786}"/>
              </a:ext>
            </a:extLst>
          </p:cNvPr>
          <p:cNvSpPr txBox="1"/>
          <p:nvPr/>
        </p:nvSpPr>
        <p:spPr>
          <a:xfrm>
            <a:off x="216946" y="1107882"/>
            <a:ext cx="87475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137CBE"/>
              </a:buClr>
              <a:buFont typeface="Wingdings" panose="05000000000000000000" pitchFamily="2" charset="2"/>
              <a:buChar char="§"/>
            </a:pPr>
            <a:r>
              <a:rPr lang="en-US" dirty="0"/>
              <a:t>Repeated-measures design</a:t>
            </a:r>
          </a:p>
          <a:p>
            <a:pPr marL="285750" indent="-285750">
              <a:buClr>
                <a:srgbClr val="137CBE"/>
              </a:buClr>
              <a:buFont typeface="Wingdings" panose="05000000000000000000" pitchFamily="2" charset="2"/>
              <a:buChar char="§"/>
            </a:pPr>
            <a:r>
              <a:rPr lang="de-DE" dirty="0"/>
              <a:t>1</a:t>
            </a:r>
            <a:r>
              <a:rPr lang="en-US" dirty="0"/>
              <a:t> independent variable: </a:t>
            </a:r>
            <a:r>
              <a:rPr lang="en-US" sz="1600" dirty="0"/>
              <a:t>PHONE  </a:t>
            </a:r>
          </a:p>
          <a:p>
            <a:pPr marL="285750" indent="-285750">
              <a:buClr>
                <a:srgbClr val="137CBE"/>
              </a:buClr>
              <a:buFont typeface="Wingdings" panose="05000000000000000000" pitchFamily="2" charset="2"/>
              <a:buChar char="§"/>
            </a:pPr>
            <a:r>
              <a:rPr lang="en-US" dirty="0"/>
              <a:t>Amount</a:t>
            </a:r>
            <a:r>
              <a:rPr lang="de-DE" dirty="0"/>
              <a:t> </a:t>
            </a:r>
            <a:r>
              <a:rPr lang="en-US" dirty="0"/>
              <a:t>of</a:t>
            </a:r>
            <a:r>
              <a:rPr lang="de-DE" dirty="0"/>
              <a:t> </a:t>
            </a:r>
            <a:r>
              <a:rPr lang="en-US" dirty="0"/>
              <a:t>conditions</a:t>
            </a:r>
            <a:r>
              <a:rPr lang="de-DE" dirty="0"/>
              <a:t> = 4</a:t>
            </a:r>
            <a:endParaRPr lang="en-US" dirty="0"/>
          </a:p>
        </p:txBody>
      </p:sp>
      <p:grpSp>
        <p:nvGrpSpPr>
          <p:cNvPr id="44" name="Gruppieren 43">
            <a:extLst>
              <a:ext uri="{FF2B5EF4-FFF2-40B4-BE49-F238E27FC236}">
                <a16:creationId xmlns:a16="http://schemas.microsoft.com/office/drawing/2014/main" id="{608F3488-E813-4CC5-BB7A-466B4F4CEBB3}"/>
              </a:ext>
            </a:extLst>
          </p:cNvPr>
          <p:cNvGrpSpPr/>
          <p:nvPr/>
        </p:nvGrpSpPr>
        <p:grpSpPr>
          <a:xfrm>
            <a:off x="1565666" y="2202048"/>
            <a:ext cx="6012668" cy="4107272"/>
            <a:chOff x="2737504" y="2358172"/>
            <a:chExt cx="5362887" cy="3659980"/>
          </a:xfrm>
        </p:grpSpPr>
        <p:pic>
          <p:nvPicPr>
            <p:cNvPr id="35" name="Grafik 34">
              <a:extLst>
                <a:ext uri="{FF2B5EF4-FFF2-40B4-BE49-F238E27FC236}">
                  <a16:creationId xmlns:a16="http://schemas.microsoft.com/office/drawing/2014/main" id="{24A6F695-DB7E-47B2-8124-780E53A8995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72934" y="2883340"/>
              <a:ext cx="1501200" cy="3032399"/>
            </a:xfrm>
            <a:prstGeom prst="rect">
              <a:avLst/>
            </a:prstGeom>
          </p:spPr>
        </p:pic>
        <p:pic>
          <p:nvPicPr>
            <p:cNvPr id="37" name="Grafik 36">
              <a:extLst>
                <a:ext uri="{FF2B5EF4-FFF2-40B4-BE49-F238E27FC236}">
                  <a16:creationId xmlns:a16="http://schemas.microsoft.com/office/drawing/2014/main" id="{A56287D0-483C-48AD-B4D6-2EB6292B1B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08834" y="2878456"/>
              <a:ext cx="1501670" cy="3042165"/>
            </a:xfrm>
            <a:prstGeom prst="rect">
              <a:avLst/>
            </a:prstGeom>
          </p:spPr>
        </p:pic>
        <p:sp>
          <p:nvSpPr>
            <p:cNvPr id="32" name="Rechteck 31">
              <a:extLst>
                <a:ext uri="{FF2B5EF4-FFF2-40B4-BE49-F238E27FC236}">
                  <a16:creationId xmlns:a16="http://schemas.microsoft.com/office/drawing/2014/main" id="{FD7C0C9F-F9EF-486B-B8E0-872F1AC0FE64}"/>
                </a:ext>
              </a:extLst>
            </p:cNvPr>
            <p:cNvSpPr/>
            <p:nvPr/>
          </p:nvSpPr>
          <p:spPr>
            <a:xfrm>
              <a:off x="2737504" y="2358172"/>
              <a:ext cx="5362887" cy="422756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Performing Study</a:t>
              </a:r>
              <a:endParaRPr lang="en-US" dirty="0"/>
            </a:p>
          </p:txBody>
        </p:sp>
        <p:sp>
          <p:nvSpPr>
            <p:cNvPr id="33" name="Rechteck 32">
              <a:extLst>
                <a:ext uri="{FF2B5EF4-FFF2-40B4-BE49-F238E27FC236}">
                  <a16:creationId xmlns:a16="http://schemas.microsoft.com/office/drawing/2014/main" id="{24D2FF43-5E48-4170-B93B-4F85C05308BC}"/>
                </a:ext>
              </a:extLst>
            </p:cNvPr>
            <p:cNvSpPr/>
            <p:nvPr/>
          </p:nvSpPr>
          <p:spPr>
            <a:xfrm>
              <a:off x="2737504" y="2780928"/>
              <a:ext cx="5362887" cy="3237224"/>
            </a:xfrm>
            <a:prstGeom prst="rect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cxnSp>
          <p:nvCxnSpPr>
            <p:cNvPr id="39" name="Gerader Verbinder 38">
              <a:extLst>
                <a:ext uri="{FF2B5EF4-FFF2-40B4-BE49-F238E27FC236}">
                  <a16:creationId xmlns:a16="http://schemas.microsoft.com/office/drawing/2014/main" id="{E6DCF267-BB09-46EE-B164-94E83B30E9FC}"/>
                </a:ext>
              </a:extLst>
            </p:cNvPr>
            <p:cNvCxnSpPr>
              <a:cxnSpLocks/>
              <a:stCxn id="33" idx="0"/>
            </p:cNvCxnSpPr>
            <p:nvPr/>
          </p:nvCxnSpPr>
          <p:spPr>
            <a:xfrm flipH="1">
              <a:off x="5409808" y="2780928"/>
              <a:ext cx="9140" cy="3237224"/>
            </a:xfrm>
            <a:prstGeom prst="line">
              <a:avLst/>
            </a:prstGeom>
            <a:ln>
              <a:solidFill>
                <a:srgbClr val="00B0F0"/>
              </a:solidFill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1" name="Rechteck 40">
            <a:extLst>
              <a:ext uri="{FF2B5EF4-FFF2-40B4-BE49-F238E27FC236}">
                <a16:creationId xmlns:a16="http://schemas.microsoft.com/office/drawing/2014/main" id="{AA179BC1-6E24-4906-8DC9-89BCAA84EBCC}"/>
              </a:ext>
            </a:extLst>
          </p:cNvPr>
          <p:cNvSpPr/>
          <p:nvPr/>
        </p:nvSpPr>
        <p:spPr>
          <a:xfrm>
            <a:off x="2915816" y="6381328"/>
            <a:ext cx="1224136" cy="4273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0256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44DB2B41-EC8B-4CD0-A5DE-84811350292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70" r="33667"/>
          <a:stretch/>
        </p:blipFill>
        <p:spPr>
          <a:xfrm>
            <a:off x="5495716" y="-238761"/>
            <a:ext cx="3648284" cy="7185117"/>
          </a:xfrm>
          <a:prstGeom prst="rect">
            <a:avLst/>
          </a:prstGeom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B4AB131A-850C-4259-8167-779791F0B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D3987-26BA-49DC-BA24-72731371DC9F}" type="slidenum">
              <a:rPr lang="de-DE" smtClean="0"/>
              <a:pPr/>
              <a:t>8</a:t>
            </a:fld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9EDFE38E-5633-4DC9-9B58-EDC19B7132DF}"/>
              </a:ext>
            </a:extLst>
          </p:cNvPr>
          <p:cNvSpPr/>
          <p:nvPr/>
        </p:nvSpPr>
        <p:spPr>
          <a:xfrm rot="5400000">
            <a:off x="1922151" y="3527845"/>
            <a:ext cx="7101410" cy="4571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B07DCBF4-B608-40C1-A277-F460B07AA7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628800"/>
            <a:ext cx="5040560" cy="4032448"/>
          </a:xfrm>
        </p:spPr>
        <p:txBody>
          <a:bodyPr/>
          <a:lstStyle/>
          <a:p>
            <a:pPr marL="285750" indent="-285750"/>
            <a:endParaRPr lang="de-DE" dirty="0"/>
          </a:p>
          <a:p>
            <a:pPr marL="285750" indent="-285750"/>
            <a:endParaRPr lang="en-US" noProof="0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5E6015B-6C3D-4DA5-B45A-4B4A16CDFC03}"/>
              </a:ext>
            </a:extLst>
          </p:cNvPr>
          <p:cNvSpPr txBox="1">
            <a:spLocks/>
          </p:cNvSpPr>
          <p:nvPr/>
        </p:nvSpPr>
        <p:spPr>
          <a:xfrm>
            <a:off x="179512" y="378559"/>
            <a:ext cx="5040560" cy="86483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lang="de-DE" sz="3800" kern="1200">
                <a:solidFill>
                  <a:srgbClr val="137CBE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Titel 3">
            <a:extLst>
              <a:ext uri="{FF2B5EF4-FFF2-40B4-BE49-F238E27FC236}">
                <a16:creationId xmlns:a16="http://schemas.microsoft.com/office/drawing/2014/main" id="{28837968-BABA-4D1E-86B0-33B24D5C0B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946" y="228601"/>
            <a:ext cx="8641006" cy="1094166"/>
          </a:xfrm>
        </p:spPr>
        <p:txBody>
          <a:bodyPr/>
          <a:lstStyle/>
          <a:p>
            <a:r>
              <a:rPr lang="de-DE" dirty="0"/>
              <a:t>Study</a:t>
            </a:r>
            <a:endParaRPr lang="en-US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Inhaltsplatzhalter 1">
                <a:extLst>
                  <a:ext uri="{FF2B5EF4-FFF2-40B4-BE49-F238E27FC236}">
                    <a16:creationId xmlns:a16="http://schemas.microsoft.com/office/drawing/2014/main" id="{658F8C30-B59C-42D1-BB06-C21AE3D11C8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51520" y="1603432"/>
                <a:ext cx="4968552" cy="463388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Clr>
                    <a:srgbClr val="137CBE"/>
                  </a:buClr>
                  <a:buFont typeface="Wingdings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Segoe UI" pitchFamily="34" charset="0"/>
                    <a:cs typeface="Segoe UI" pitchFamily="34" charset="0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Clr>
                    <a:srgbClr val="137CBE"/>
                  </a:buClr>
                  <a:buFont typeface="Wingdings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Segoe UI" pitchFamily="34" charset="0"/>
                    <a:cs typeface="Segoe UI" pitchFamily="34" charset="0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Clr>
                    <a:srgbClr val="137CBE"/>
                  </a:buClr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Segoe UI" pitchFamily="34" charset="0"/>
                    <a:cs typeface="Segoe UI" pitchFamily="34" charset="0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Clr>
                    <a:srgbClr val="137CBE"/>
                  </a:buClr>
                  <a:buFont typeface="Wingdings" pitchFamily="2" charset="2"/>
                  <a:buChar char="§"/>
                  <a:defRPr sz="1400" kern="1200">
                    <a:solidFill>
                      <a:schemeClr val="tx1"/>
                    </a:solidFill>
                    <a:latin typeface="+mn-lt"/>
                    <a:ea typeface="Segoe UI" pitchFamily="34" charset="0"/>
                    <a:cs typeface="Segoe UI" pitchFamily="34" charset="0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Clr>
                    <a:srgbClr val="137CBE"/>
                  </a:buClr>
                  <a:buFont typeface="Wingdings" pitchFamily="2" charset="2"/>
                  <a:buChar char="§"/>
                  <a:defRPr sz="1400" kern="1200">
                    <a:solidFill>
                      <a:schemeClr val="tx1"/>
                    </a:solidFill>
                    <a:latin typeface="+mn-lt"/>
                    <a:ea typeface="Segoe UI" pitchFamily="34" charset="0"/>
                    <a:cs typeface="Segoe UI" pitchFamily="34" charset="0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de-DE" dirty="0"/>
                  <a:t>20 </a:t>
                </a:r>
                <a:r>
                  <a:rPr lang="de-DE" dirty="0" err="1"/>
                  <a:t>right-handed</a:t>
                </a:r>
                <a:r>
                  <a:rPr lang="de-DE" dirty="0"/>
                  <a:t> </a:t>
                </a:r>
                <a:r>
                  <a:rPr lang="de-DE" dirty="0" err="1"/>
                  <a:t>participants</a:t>
                </a:r>
                <a:r>
                  <a:rPr lang="de-DE" dirty="0"/>
                  <a:t> (5 </a:t>
                </a:r>
                <a:r>
                  <a:rPr lang="de-DE" dirty="0" err="1"/>
                  <a:t>female</a:t>
                </a:r>
                <a:r>
                  <a:rPr lang="de-DE" dirty="0"/>
                  <a:t>)</a:t>
                </a:r>
              </a:p>
              <a:p>
                <a:endParaRPr lang="de-DE" dirty="0"/>
              </a:p>
              <a:p>
                <a:r>
                  <a:rPr lang="de-DE" dirty="0" err="1"/>
                  <a:t>Aged</a:t>
                </a:r>
                <a:r>
                  <a:rPr lang="de-DE" dirty="0"/>
                  <a:t> 21 </a:t>
                </a:r>
                <a:r>
                  <a:rPr lang="de-DE" dirty="0" err="1"/>
                  <a:t>to</a:t>
                </a:r>
                <a:r>
                  <a:rPr lang="de-DE" dirty="0"/>
                  <a:t> 27 </a:t>
                </a:r>
                <a:r>
                  <a:rPr lang="en-US" dirty="0"/>
                  <a:t>(M = 24.25, SD = 1.58)</a:t>
                </a:r>
              </a:p>
              <a:p>
                <a:endParaRPr lang="de-DE" dirty="0"/>
              </a:p>
              <a:p>
                <a:r>
                  <a:rPr lang="de-DE" dirty="0"/>
                  <a:t>H</a:t>
                </a:r>
                <a:r>
                  <a:rPr lang="en-US" dirty="0"/>
                  <a:t>and lengths 16.0</a:t>
                </a:r>
                <a:r>
                  <a:rPr lang="en-US" i="1" dirty="0"/>
                  <a:t>cm</a:t>
                </a:r>
                <a:r>
                  <a:rPr lang="en-US" dirty="0"/>
                  <a:t> to 21.3</a:t>
                </a:r>
                <a:r>
                  <a:rPr lang="en-US" i="1" dirty="0"/>
                  <a:t>cm</a:t>
                </a:r>
                <a:r>
                  <a:rPr lang="en-US" dirty="0"/>
                  <a:t> </a:t>
                </a:r>
                <a:br>
                  <a:rPr lang="en-US" dirty="0"/>
                </a:br>
                <a:r>
                  <a:rPr lang="en-US" dirty="0"/>
                  <a:t>(M = 19.3</a:t>
                </a:r>
                <a:r>
                  <a:rPr lang="en-US" i="1" dirty="0"/>
                  <a:t>cm</a:t>
                </a:r>
                <a:r>
                  <a:rPr lang="en-US" dirty="0"/>
                  <a:t>, SD = 1.47</a:t>
                </a:r>
                <a:r>
                  <a:rPr lang="en-US" i="1" dirty="0"/>
                  <a:t>cm</a:t>
                </a:r>
                <a:r>
                  <a:rPr lang="en-US" dirty="0"/>
                  <a:t>)</a:t>
                </a:r>
              </a:p>
              <a:p>
                <a:endParaRPr lang="de-DE" dirty="0"/>
              </a:p>
              <a:p>
                <a:r>
                  <a:rPr lang="de-DE" dirty="0"/>
                  <a:t>P</a:t>
                </a:r>
                <a:r>
                  <a:rPr lang="en-US" dirty="0" err="1"/>
                  <a:t>erforming</a:t>
                </a:r>
                <a:r>
                  <a:rPr lang="en-US" dirty="0"/>
                  <a:t> 432 touches on 4 phones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432∗4∗20=34.560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𝑡𝑜𝑢𝑐h𝑒𝑠</m:t>
                    </m:r>
                  </m:oMath>
                </a14:m>
                <a:endParaRPr lang="de-DE" dirty="0"/>
              </a:p>
              <a:p>
                <a:r>
                  <a:rPr lang="de-DE" dirty="0"/>
                  <a:t>Sampling IMU </a:t>
                </a:r>
                <a:r>
                  <a:rPr lang="de-DE" dirty="0" err="1"/>
                  <a:t>data</a:t>
                </a:r>
                <a:r>
                  <a:rPr lang="de-DE" dirty="0"/>
                  <a:t> </a:t>
                </a:r>
                <a:r>
                  <a:rPr lang="de-DE" dirty="0" err="1"/>
                  <a:t>during</a:t>
                </a:r>
                <a:r>
                  <a:rPr lang="de-DE" dirty="0"/>
                  <a:t> </a:t>
                </a:r>
                <a:r>
                  <a:rPr lang="de-DE" dirty="0" err="1"/>
                  <a:t>study</a:t>
                </a:r>
                <a:endParaRPr lang="en-US" dirty="0"/>
              </a:p>
              <a:p>
                <a:endParaRPr lang="de-DE" dirty="0"/>
              </a:p>
              <a:p>
                <a:r>
                  <a:rPr lang="de-DE" dirty="0"/>
                  <a:t>D</a:t>
                </a:r>
                <a:r>
                  <a:rPr lang="en-US" dirty="0" err="1"/>
                  <a:t>uration</a:t>
                </a:r>
                <a:r>
                  <a:rPr lang="en-US" dirty="0"/>
                  <a:t> was 54 minutes on average</a:t>
                </a:r>
              </a:p>
            </p:txBody>
          </p:sp>
        </mc:Choice>
        <mc:Fallback xmlns="">
          <p:sp>
            <p:nvSpPr>
              <p:cNvPr id="17" name="Inhaltsplatzhalter 1">
                <a:extLst>
                  <a:ext uri="{FF2B5EF4-FFF2-40B4-BE49-F238E27FC236}">
                    <a16:creationId xmlns:a16="http://schemas.microsoft.com/office/drawing/2014/main" id="{658F8C30-B59C-42D1-BB06-C21AE3D11C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1603432"/>
                <a:ext cx="4968552" cy="4633880"/>
              </a:xfrm>
              <a:prstGeom prst="rect">
                <a:avLst/>
              </a:prstGeom>
              <a:blipFill>
                <a:blip r:embed="rId4"/>
                <a:stretch>
                  <a:fillRect l="-1104" t="-526" r="-2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hteck 17">
            <a:extLst>
              <a:ext uri="{FF2B5EF4-FFF2-40B4-BE49-F238E27FC236}">
                <a16:creationId xmlns:a16="http://schemas.microsoft.com/office/drawing/2014/main" id="{4F52D820-400C-4668-AA58-BD85EBC76AA6}"/>
              </a:ext>
            </a:extLst>
          </p:cNvPr>
          <p:cNvSpPr/>
          <p:nvPr/>
        </p:nvSpPr>
        <p:spPr>
          <a:xfrm>
            <a:off x="2915816" y="6381328"/>
            <a:ext cx="1224136" cy="4273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6291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80A1F1AD-7CC2-4D33-A671-721FF04F0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D3987-26BA-49DC-BA24-72731371DC9F}" type="slidenum">
              <a:rPr lang="de-DE" smtClean="0"/>
              <a:pPr/>
              <a:t>9</a:t>
            </a:fld>
            <a:endParaRPr lang="de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B868B311-4505-4E30-B667-39A7ADE6A6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Preprocessing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37906A1D-53F4-41DD-8F8D-96267DA5D440}"/>
              </a:ext>
            </a:extLst>
          </p:cNvPr>
          <p:cNvSpPr/>
          <p:nvPr/>
        </p:nvSpPr>
        <p:spPr>
          <a:xfrm>
            <a:off x="2915816" y="6381328"/>
            <a:ext cx="1224136" cy="4273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1" name="Inhaltsplatzhalter 10">
            <a:extLst>
              <a:ext uri="{FF2B5EF4-FFF2-40B4-BE49-F238E27FC236}">
                <a16:creationId xmlns:a16="http://schemas.microsoft.com/office/drawing/2014/main" id="{A68B5F48-CBE7-4484-BDDB-4E57FDDC9B1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4050707"/>
              </p:ext>
            </p:extLst>
          </p:nvPr>
        </p:nvGraphicFramePr>
        <p:xfrm>
          <a:off x="556884" y="1322767"/>
          <a:ext cx="8030233" cy="44104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2" name="Rechteck 11">
            <a:extLst>
              <a:ext uri="{FF2B5EF4-FFF2-40B4-BE49-F238E27FC236}">
                <a16:creationId xmlns:a16="http://schemas.microsoft.com/office/drawing/2014/main" id="{006A1E8A-2232-4194-A353-AF86026924A0}"/>
              </a:ext>
            </a:extLst>
          </p:cNvPr>
          <p:cNvSpPr/>
          <p:nvPr/>
        </p:nvSpPr>
        <p:spPr>
          <a:xfrm>
            <a:off x="0" y="5877272"/>
            <a:ext cx="9143999" cy="144016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282771"/>
      </p:ext>
    </p:extLst>
  </p:cSld>
  <p:clrMapOvr>
    <a:masterClrMapping/>
  </p:clrMapOvr>
</p:sld>
</file>

<file path=ppt/theme/theme1.xml><?xml version="1.0" encoding="utf-8"?>
<a:theme xmlns:a="http://schemas.openxmlformats.org/drawingml/2006/main" name="praesentationsvorlage_blanco1">
  <a:themeElements>
    <a:clrScheme name="VISUS">
      <a:dk1>
        <a:sysClr val="windowText" lastClr="000000"/>
      </a:dk1>
      <a:lt1>
        <a:srgbClr val="FFFFFF"/>
      </a:lt1>
      <a:dk2>
        <a:srgbClr val="204178"/>
      </a:dk2>
      <a:lt2>
        <a:srgbClr val="BBCDD4"/>
      </a:lt2>
      <a:accent1>
        <a:srgbClr val="3163B8"/>
      </a:accent1>
      <a:accent2>
        <a:srgbClr val="F96E19"/>
      </a:accent2>
      <a:accent3>
        <a:srgbClr val="E32929"/>
      </a:accent3>
      <a:accent4>
        <a:srgbClr val="62DA26"/>
      </a:accent4>
      <a:accent5>
        <a:srgbClr val="8037B7"/>
      </a:accent5>
      <a:accent6>
        <a:srgbClr val="788388"/>
      </a:accent6>
      <a:hlink>
        <a:srgbClr val="0076BD"/>
      </a:hlink>
      <a:folHlink>
        <a:srgbClr val="00568A"/>
      </a:folHlink>
    </a:clrScheme>
    <a:fontScheme name="VISUS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674</Words>
  <Application>Microsoft Office PowerPoint</Application>
  <PresentationFormat>Bildschirmpräsentation (4:3)</PresentationFormat>
  <Paragraphs>170</Paragraphs>
  <Slides>18</Slides>
  <Notes>8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18</vt:i4>
      </vt:variant>
    </vt:vector>
  </HeadingPairs>
  <TitlesOfParts>
    <vt:vector size="26" baseType="lpstr">
      <vt:lpstr>Arial</vt:lpstr>
      <vt:lpstr>Calibri</vt:lpstr>
      <vt:lpstr>Cambria Math</vt:lpstr>
      <vt:lpstr>Segoe UI</vt:lpstr>
      <vt:lpstr>Segoe UI Light</vt:lpstr>
      <vt:lpstr>Wingdings</vt:lpstr>
      <vt:lpstr>praesentationsvorlage_blanco1</vt:lpstr>
      <vt:lpstr>Adobe Acrobat Document</vt:lpstr>
      <vt:lpstr>Simple Touch Prediction  With Built-In IMUs </vt:lpstr>
      <vt:lpstr>PowerPoint-Präsentation</vt:lpstr>
      <vt:lpstr>PowerPoint-Präsentation</vt:lpstr>
      <vt:lpstr>PowerPoint-Präsentation</vt:lpstr>
      <vt:lpstr>PowerPoint-Präsentation</vt:lpstr>
      <vt:lpstr>New Approach</vt:lpstr>
      <vt:lpstr>Design</vt:lpstr>
      <vt:lpstr>Study</vt:lpstr>
      <vt:lpstr>Preprocessing</vt:lpstr>
      <vt:lpstr>Baseline – Euclidean Distance</vt:lpstr>
      <vt:lpstr>Model Structure</vt:lpstr>
      <vt:lpstr>General Model Training</vt:lpstr>
      <vt:lpstr>Model Predictions</vt:lpstr>
      <vt:lpstr>Model Predictions</vt:lpstr>
      <vt:lpstr>Cross Validation</vt:lpstr>
      <vt:lpstr>Conclusion</vt:lpstr>
      <vt:lpstr>Future Work</vt:lpstr>
      <vt:lpstr>Takeaway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Touch Prediction with Built-in IMU</dc:title>
  <dc:creator>Benedict Steuerlein;Felix Bühler</dc:creator>
  <cp:lastModifiedBy>Benedict Steuerlein</cp:lastModifiedBy>
  <cp:revision>352</cp:revision>
  <dcterms:created xsi:type="dcterms:W3CDTF">2014-04-07T11:14:34Z</dcterms:created>
  <dcterms:modified xsi:type="dcterms:W3CDTF">2019-02-05T12:40:12Z</dcterms:modified>
</cp:coreProperties>
</file>